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83" r:id="rId3"/>
    <p:sldId id="259" r:id="rId4"/>
    <p:sldId id="302" r:id="rId5"/>
    <p:sldId id="526" r:id="rId6"/>
    <p:sldId id="527" r:id="rId7"/>
    <p:sldId id="499" r:id="rId8"/>
    <p:sldId id="539" r:id="rId9"/>
    <p:sldId id="266" r:id="rId10"/>
    <p:sldId id="522" r:id="rId11"/>
    <p:sldId id="500" r:id="rId12"/>
    <p:sldId id="523" r:id="rId13"/>
    <p:sldId id="381" r:id="rId14"/>
    <p:sldId id="532" r:id="rId15"/>
    <p:sldId id="540" r:id="rId16"/>
    <p:sldId id="541" r:id="rId17"/>
    <p:sldId id="542" r:id="rId18"/>
    <p:sldId id="543" r:id="rId19"/>
    <p:sldId id="544" r:id="rId20"/>
    <p:sldId id="268" r:id="rId21"/>
    <p:sldId id="524" r:id="rId22"/>
    <p:sldId id="292" r:id="rId23"/>
    <p:sldId id="299" r:id="rId24"/>
    <p:sldId id="545" r:id="rId25"/>
    <p:sldId id="271" r:id="rId26"/>
    <p:sldId id="546" r:id="rId27"/>
    <p:sldId id="318" r:id="rId28"/>
    <p:sldId id="279" r:id="rId29"/>
    <p:sldId id="280" r:id="rId30"/>
    <p:sldId id="297" r:id="rId31"/>
    <p:sldId id="306" r:id="rId32"/>
    <p:sldId id="549" r:id="rId33"/>
    <p:sldId id="550" r:id="rId34"/>
    <p:sldId id="537" r:id="rId35"/>
    <p:sldId id="551" r:id="rId36"/>
    <p:sldId id="525" r:id="rId37"/>
    <p:sldId id="30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89BDAF-1800-2F4F-9857-E23C0B3910E2}" v="136" dt="2025-12-17T14:33:47.1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52" autoAdjust="0"/>
    <p:restoredTop sz="80680" autoAdjust="0"/>
  </p:normalViewPr>
  <p:slideViewPr>
    <p:cSldViewPr snapToGrid="0">
      <p:cViewPr varScale="1">
        <p:scale>
          <a:sx n="102" d="100"/>
          <a:sy n="102" d="100"/>
        </p:scale>
        <p:origin x="1936" y="176"/>
      </p:cViewPr>
      <p:guideLst/>
    </p:cSldViewPr>
  </p:slideViewPr>
  <p:notesTextViewPr>
    <p:cViewPr>
      <p:scale>
        <a:sx n="1" d="1"/>
        <a:sy n="1" d="1"/>
      </p:scale>
      <p:origin x="0" y="0"/>
    </p:cViewPr>
  </p:notesTextViewPr>
  <p:sorterViewPr>
    <p:cViewPr>
      <p:scale>
        <a:sx n="80" d="100"/>
        <a:sy n="80" d="100"/>
      </p:scale>
      <p:origin x="0" y="-338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BF1F72-D5C6-45C1-8861-C60BF5F24714}" type="doc">
      <dgm:prSet loTypeId="urn:microsoft.com/office/officeart/2005/8/layout/list1" loCatId="list" qsTypeId="urn:microsoft.com/office/officeart/2005/8/quickstyle/simple4" qsCatId="simple" csTypeId="urn:microsoft.com/office/officeart/2005/8/colors/colorful5" csCatId="colorful" phldr="1"/>
      <dgm:spPr/>
      <dgm:t>
        <a:bodyPr/>
        <a:lstStyle/>
        <a:p>
          <a:endParaRPr lang="en-US"/>
        </a:p>
      </dgm:t>
    </dgm:pt>
    <dgm:pt modelId="{E997C9A2-714F-40F1-A449-E3B567BF2191}">
      <dgm:prSet custT="1"/>
      <dgm:spPr/>
      <dgm:t>
        <a:bodyPr/>
        <a:lstStyle/>
        <a:p>
          <a:r>
            <a:rPr lang="en-US" sz="2400"/>
            <a:t>The Planning Scale</a:t>
          </a:r>
        </a:p>
      </dgm:t>
    </dgm:pt>
    <dgm:pt modelId="{BA698C14-60FB-412B-AEAE-731859E29542}" type="parTrans" cxnId="{2075DAD4-179E-4962-A3A4-8AF294EC5EA6}">
      <dgm:prSet/>
      <dgm:spPr/>
      <dgm:t>
        <a:bodyPr/>
        <a:lstStyle/>
        <a:p>
          <a:endParaRPr lang="en-US" sz="2400"/>
        </a:p>
      </dgm:t>
    </dgm:pt>
    <dgm:pt modelId="{422E5A6E-833A-4E82-AE6D-14E4A987983A}" type="sibTrans" cxnId="{2075DAD4-179E-4962-A3A4-8AF294EC5EA6}">
      <dgm:prSet/>
      <dgm:spPr/>
      <dgm:t>
        <a:bodyPr/>
        <a:lstStyle/>
        <a:p>
          <a:endParaRPr lang="en-US" sz="2400"/>
        </a:p>
      </dgm:t>
    </dgm:pt>
    <dgm:pt modelId="{B0F8E3E1-1A0E-460F-8AAF-64338F4B4FD6}">
      <dgm:prSet custT="1"/>
      <dgm:spPr/>
      <dgm:t>
        <a:bodyPr/>
        <a:lstStyle/>
        <a:p>
          <a:r>
            <a:rPr lang="en-US" sz="2400"/>
            <a:t>key questions: How do we make software artifacts “good”? What does that mean? Who decides?</a:t>
          </a:r>
        </a:p>
      </dgm:t>
    </dgm:pt>
    <dgm:pt modelId="{EEE8EA9A-411A-491E-84CA-6BA517715CEC}" type="parTrans" cxnId="{110FBA75-72E0-409F-B4C9-470BE287D593}">
      <dgm:prSet/>
      <dgm:spPr/>
      <dgm:t>
        <a:bodyPr/>
        <a:lstStyle/>
        <a:p>
          <a:endParaRPr lang="en-US" sz="2400"/>
        </a:p>
      </dgm:t>
    </dgm:pt>
    <dgm:pt modelId="{5A230061-F20B-47A7-95D3-A494EBECEA98}" type="sibTrans" cxnId="{110FBA75-72E0-409F-B4C9-470BE287D593}">
      <dgm:prSet/>
      <dgm:spPr/>
      <dgm:t>
        <a:bodyPr/>
        <a:lstStyle/>
        <a:p>
          <a:endParaRPr lang="en-US" sz="2400"/>
        </a:p>
      </dgm:t>
    </dgm:pt>
    <dgm:pt modelId="{039B0968-54C3-43D9-AE1B-2E3AC07C27AD}">
      <dgm:prSet custT="1"/>
      <dgm:spPr/>
      <dgm:t>
        <a:bodyPr/>
        <a:lstStyle/>
        <a:p>
          <a:r>
            <a:rPr lang="en-US" sz="2400"/>
            <a:t>The Organizational Scale</a:t>
          </a:r>
        </a:p>
      </dgm:t>
    </dgm:pt>
    <dgm:pt modelId="{723301F6-EFFE-4D7B-9CF2-4318A56ECE12}" type="parTrans" cxnId="{BCE89210-284B-4F70-A369-5A242DBD0592}">
      <dgm:prSet/>
      <dgm:spPr/>
      <dgm:t>
        <a:bodyPr/>
        <a:lstStyle/>
        <a:p>
          <a:endParaRPr lang="en-US" sz="2400"/>
        </a:p>
      </dgm:t>
    </dgm:pt>
    <dgm:pt modelId="{6A5712B8-688E-4DCA-B67B-72AC37CCABC7}" type="sibTrans" cxnId="{BCE89210-284B-4F70-A369-5A242DBD0592}">
      <dgm:prSet/>
      <dgm:spPr/>
      <dgm:t>
        <a:bodyPr/>
        <a:lstStyle/>
        <a:p>
          <a:endParaRPr lang="en-US" sz="2400"/>
        </a:p>
      </dgm:t>
    </dgm:pt>
    <dgm:pt modelId="{09F6E43F-326A-4A31-8B24-D1AB47D1B06D}">
      <dgm:prSet custT="1"/>
      <dgm:spPr/>
      <dgm:t>
        <a:bodyPr/>
        <a:lstStyle/>
        <a:p>
          <a:r>
            <a:rPr lang="en-US" sz="2400"/>
            <a:t>key questions: What are people’s needs? How do we design software artifacts that meets those needs?</a:t>
          </a:r>
        </a:p>
      </dgm:t>
    </dgm:pt>
    <dgm:pt modelId="{856A42FA-8545-4DB2-AACD-50ED5C4BFAA8}" type="parTrans" cxnId="{0AAF3186-1AF3-471C-877F-3E28FE723B8E}">
      <dgm:prSet/>
      <dgm:spPr/>
      <dgm:t>
        <a:bodyPr/>
        <a:lstStyle/>
        <a:p>
          <a:endParaRPr lang="en-US" sz="2400"/>
        </a:p>
      </dgm:t>
    </dgm:pt>
    <dgm:pt modelId="{781215CD-EA2E-4807-B623-5F5774866BE2}" type="sibTrans" cxnId="{0AAF3186-1AF3-471C-877F-3E28FE723B8E}">
      <dgm:prSet/>
      <dgm:spPr/>
      <dgm:t>
        <a:bodyPr/>
        <a:lstStyle/>
        <a:p>
          <a:endParaRPr lang="en-US" sz="2400"/>
        </a:p>
      </dgm:t>
    </dgm:pt>
    <dgm:pt modelId="{50A5330E-7DD1-478A-B165-0DCE625AF6CF}">
      <dgm:prSet custT="1"/>
      <dgm:spPr/>
      <dgm:t>
        <a:bodyPr/>
        <a:lstStyle/>
        <a:p>
          <a:r>
            <a:rPr lang="en-US" sz="2400"/>
            <a:t>The Implementation Scale</a:t>
          </a:r>
        </a:p>
      </dgm:t>
    </dgm:pt>
    <dgm:pt modelId="{591C638D-F63E-45B1-A615-D76CC647E053}" type="parTrans" cxnId="{884F0D94-B0D3-42D2-91B1-8DAC601919F5}">
      <dgm:prSet/>
      <dgm:spPr/>
      <dgm:t>
        <a:bodyPr/>
        <a:lstStyle/>
        <a:p>
          <a:endParaRPr lang="en-US" sz="2400"/>
        </a:p>
      </dgm:t>
    </dgm:pt>
    <dgm:pt modelId="{43538A64-B372-4F01-8018-1ABFAEFB32A9}" type="sibTrans" cxnId="{884F0D94-B0D3-42D2-91B1-8DAC601919F5}">
      <dgm:prSet/>
      <dgm:spPr/>
      <dgm:t>
        <a:bodyPr/>
        <a:lstStyle/>
        <a:p>
          <a:endParaRPr lang="en-US" sz="2400"/>
        </a:p>
      </dgm:t>
    </dgm:pt>
    <dgm:pt modelId="{59922340-1B1E-4188-AF21-455A9791F1CB}">
      <dgm:prSet custT="1"/>
      <dgm:spPr/>
      <dgm:t>
        <a:bodyPr/>
        <a:lstStyle/>
        <a:p>
          <a:r>
            <a:rPr lang="en-US" sz="2400"/>
            <a:t>key question: how to design software artifacts that are easy to test, understand, and modify?</a:t>
          </a:r>
        </a:p>
      </dgm:t>
    </dgm:pt>
    <dgm:pt modelId="{F387A055-1625-443A-9A9F-6F74B22C4CBB}" type="parTrans" cxnId="{6E3E67EF-19DF-42B5-8F99-A9DCFB288705}">
      <dgm:prSet/>
      <dgm:spPr/>
      <dgm:t>
        <a:bodyPr/>
        <a:lstStyle/>
        <a:p>
          <a:endParaRPr lang="en-US" sz="2400"/>
        </a:p>
      </dgm:t>
    </dgm:pt>
    <dgm:pt modelId="{80093C4C-4F6E-43BA-AFAD-4FD03F5834BB}" type="sibTrans" cxnId="{6E3E67EF-19DF-42B5-8F99-A9DCFB288705}">
      <dgm:prSet/>
      <dgm:spPr/>
      <dgm:t>
        <a:bodyPr/>
        <a:lstStyle/>
        <a:p>
          <a:endParaRPr lang="en-US" sz="2400"/>
        </a:p>
      </dgm:t>
    </dgm:pt>
    <dgm:pt modelId="{9297A8EA-EDBF-4876-934C-BD09FBE3EAE8}" type="pres">
      <dgm:prSet presAssocID="{DDBF1F72-D5C6-45C1-8861-C60BF5F24714}" presName="linear" presStyleCnt="0">
        <dgm:presLayoutVars>
          <dgm:dir/>
          <dgm:animLvl val="lvl"/>
          <dgm:resizeHandles val="exact"/>
        </dgm:presLayoutVars>
      </dgm:prSet>
      <dgm:spPr/>
    </dgm:pt>
    <dgm:pt modelId="{D03D9693-B636-4256-8302-E48214907012}" type="pres">
      <dgm:prSet presAssocID="{E997C9A2-714F-40F1-A449-E3B567BF2191}" presName="parentLin" presStyleCnt="0"/>
      <dgm:spPr/>
    </dgm:pt>
    <dgm:pt modelId="{F9AADC45-FE44-4219-B108-D2AE3D8E173B}" type="pres">
      <dgm:prSet presAssocID="{E997C9A2-714F-40F1-A449-E3B567BF2191}" presName="parentLeftMargin" presStyleLbl="node1" presStyleIdx="0" presStyleCnt="3"/>
      <dgm:spPr/>
    </dgm:pt>
    <dgm:pt modelId="{43D2748E-F233-4117-A263-D994A3D777A0}" type="pres">
      <dgm:prSet presAssocID="{E997C9A2-714F-40F1-A449-E3B567BF2191}" presName="parentText" presStyleLbl="node1" presStyleIdx="0" presStyleCnt="3">
        <dgm:presLayoutVars>
          <dgm:chMax val="0"/>
          <dgm:bulletEnabled val="1"/>
        </dgm:presLayoutVars>
      </dgm:prSet>
      <dgm:spPr/>
    </dgm:pt>
    <dgm:pt modelId="{A5AB6A0D-CA8F-4833-9E04-B3504D8AE5BA}" type="pres">
      <dgm:prSet presAssocID="{E997C9A2-714F-40F1-A449-E3B567BF2191}" presName="negativeSpace" presStyleCnt="0"/>
      <dgm:spPr/>
    </dgm:pt>
    <dgm:pt modelId="{766C274E-0DCD-4D35-A637-3B7C31718B43}" type="pres">
      <dgm:prSet presAssocID="{E997C9A2-714F-40F1-A449-E3B567BF2191}" presName="childText" presStyleLbl="conFgAcc1" presStyleIdx="0" presStyleCnt="3">
        <dgm:presLayoutVars>
          <dgm:bulletEnabled val="1"/>
        </dgm:presLayoutVars>
      </dgm:prSet>
      <dgm:spPr/>
    </dgm:pt>
    <dgm:pt modelId="{AA447152-ACAC-4163-8BAB-AC05B811D065}" type="pres">
      <dgm:prSet presAssocID="{422E5A6E-833A-4E82-AE6D-14E4A987983A}" presName="spaceBetweenRectangles" presStyleCnt="0"/>
      <dgm:spPr/>
    </dgm:pt>
    <dgm:pt modelId="{F93080E5-07C3-43D8-B00B-16C7DAA7B786}" type="pres">
      <dgm:prSet presAssocID="{039B0968-54C3-43D9-AE1B-2E3AC07C27AD}" presName="parentLin" presStyleCnt="0"/>
      <dgm:spPr/>
    </dgm:pt>
    <dgm:pt modelId="{21FE5E6B-A9D8-4FEE-A374-A6805A219E77}" type="pres">
      <dgm:prSet presAssocID="{039B0968-54C3-43D9-AE1B-2E3AC07C27AD}" presName="parentLeftMargin" presStyleLbl="node1" presStyleIdx="0" presStyleCnt="3"/>
      <dgm:spPr/>
    </dgm:pt>
    <dgm:pt modelId="{5DA3FF59-85F1-4735-B3A9-18751F101F6E}" type="pres">
      <dgm:prSet presAssocID="{039B0968-54C3-43D9-AE1B-2E3AC07C27AD}" presName="parentText" presStyleLbl="node1" presStyleIdx="1" presStyleCnt="3">
        <dgm:presLayoutVars>
          <dgm:chMax val="0"/>
          <dgm:bulletEnabled val="1"/>
        </dgm:presLayoutVars>
      </dgm:prSet>
      <dgm:spPr/>
    </dgm:pt>
    <dgm:pt modelId="{22B9FD75-A93D-4DD6-9443-3E2DA3E8CB29}" type="pres">
      <dgm:prSet presAssocID="{039B0968-54C3-43D9-AE1B-2E3AC07C27AD}" presName="negativeSpace" presStyleCnt="0"/>
      <dgm:spPr/>
    </dgm:pt>
    <dgm:pt modelId="{0D116FDA-C199-4724-BDFF-B6B6DD9C39F4}" type="pres">
      <dgm:prSet presAssocID="{039B0968-54C3-43D9-AE1B-2E3AC07C27AD}" presName="childText" presStyleLbl="conFgAcc1" presStyleIdx="1" presStyleCnt="3">
        <dgm:presLayoutVars>
          <dgm:bulletEnabled val="1"/>
        </dgm:presLayoutVars>
      </dgm:prSet>
      <dgm:spPr/>
    </dgm:pt>
    <dgm:pt modelId="{611A4537-2325-423B-8AB3-12304A086352}" type="pres">
      <dgm:prSet presAssocID="{6A5712B8-688E-4DCA-B67B-72AC37CCABC7}" presName="spaceBetweenRectangles" presStyleCnt="0"/>
      <dgm:spPr/>
    </dgm:pt>
    <dgm:pt modelId="{6D33FFAF-C011-460D-9D3A-77BD73B8DFD6}" type="pres">
      <dgm:prSet presAssocID="{50A5330E-7DD1-478A-B165-0DCE625AF6CF}" presName="parentLin" presStyleCnt="0"/>
      <dgm:spPr/>
    </dgm:pt>
    <dgm:pt modelId="{AD6E4FFD-51E2-4D96-B11B-E0830BF5D494}" type="pres">
      <dgm:prSet presAssocID="{50A5330E-7DD1-478A-B165-0DCE625AF6CF}" presName="parentLeftMargin" presStyleLbl="node1" presStyleIdx="1" presStyleCnt="3"/>
      <dgm:spPr/>
    </dgm:pt>
    <dgm:pt modelId="{22921543-69A4-4F5E-BB18-7A033233EAEB}" type="pres">
      <dgm:prSet presAssocID="{50A5330E-7DD1-478A-B165-0DCE625AF6CF}" presName="parentText" presStyleLbl="node1" presStyleIdx="2" presStyleCnt="3">
        <dgm:presLayoutVars>
          <dgm:chMax val="0"/>
          <dgm:bulletEnabled val="1"/>
        </dgm:presLayoutVars>
      </dgm:prSet>
      <dgm:spPr/>
    </dgm:pt>
    <dgm:pt modelId="{09AB8D06-BF35-4639-85E1-F15A5DBEF129}" type="pres">
      <dgm:prSet presAssocID="{50A5330E-7DD1-478A-B165-0DCE625AF6CF}" presName="negativeSpace" presStyleCnt="0"/>
      <dgm:spPr/>
    </dgm:pt>
    <dgm:pt modelId="{A19FAB4D-117A-4965-8A0A-D6E6E7E1F541}" type="pres">
      <dgm:prSet presAssocID="{50A5330E-7DD1-478A-B165-0DCE625AF6CF}" presName="childText" presStyleLbl="conFgAcc1" presStyleIdx="2" presStyleCnt="3">
        <dgm:presLayoutVars>
          <dgm:bulletEnabled val="1"/>
        </dgm:presLayoutVars>
      </dgm:prSet>
      <dgm:spPr/>
    </dgm:pt>
  </dgm:ptLst>
  <dgm:cxnLst>
    <dgm:cxn modelId="{7509E500-AE07-4957-B752-ED34A65CBE83}" type="presOf" srcId="{09F6E43F-326A-4A31-8B24-D1AB47D1B06D}" destId="{0D116FDA-C199-4724-BDFF-B6B6DD9C39F4}" srcOrd="0" destOrd="0" presId="urn:microsoft.com/office/officeart/2005/8/layout/list1"/>
    <dgm:cxn modelId="{BCE89210-284B-4F70-A369-5A242DBD0592}" srcId="{DDBF1F72-D5C6-45C1-8861-C60BF5F24714}" destId="{039B0968-54C3-43D9-AE1B-2E3AC07C27AD}" srcOrd="1" destOrd="0" parTransId="{723301F6-EFFE-4D7B-9CF2-4318A56ECE12}" sibTransId="{6A5712B8-688E-4DCA-B67B-72AC37CCABC7}"/>
    <dgm:cxn modelId="{8597131C-6FED-4BF4-A1CA-E891C66D69EB}" type="presOf" srcId="{039B0968-54C3-43D9-AE1B-2E3AC07C27AD}" destId="{5DA3FF59-85F1-4735-B3A9-18751F101F6E}" srcOrd="1" destOrd="0" presId="urn:microsoft.com/office/officeart/2005/8/layout/list1"/>
    <dgm:cxn modelId="{D1ACD242-53AC-48B3-9F94-02F3C4DFD8FE}" type="presOf" srcId="{E997C9A2-714F-40F1-A449-E3B567BF2191}" destId="{43D2748E-F233-4117-A263-D994A3D777A0}" srcOrd="1" destOrd="0" presId="urn:microsoft.com/office/officeart/2005/8/layout/list1"/>
    <dgm:cxn modelId="{E328FB6B-1AFC-4766-8E7E-E588B84987B3}" type="presOf" srcId="{50A5330E-7DD1-478A-B165-0DCE625AF6CF}" destId="{AD6E4FFD-51E2-4D96-B11B-E0830BF5D494}" srcOrd="0" destOrd="0" presId="urn:microsoft.com/office/officeart/2005/8/layout/list1"/>
    <dgm:cxn modelId="{110FBA75-72E0-409F-B4C9-470BE287D593}" srcId="{E997C9A2-714F-40F1-A449-E3B567BF2191}" destId="{B0F8E3E1-1A0E-460F-8AAF-64338F4B4FD6}" srcOrd="0" destOrd="0" parTransId="{EEE8EA9A-411A-491E-84CA-6BA517715CEC}" sibTransId="{5A230061-F20B-47A7-95D3-A494EBECEA98}"/>
    <dgm:cxn modelId="{0AAF3186-1AF3-471C-877F-3E28FE723B8E}" srcId="{039B0968-54C3-43D9-AE1B-2E3AC07C27AD}" destId="{09F6E43F-326A-4A31-8B24-D1AB47D1B06D}" srcOrd="0" destOrd="0" parTransId="{856A42FA-8545-4DB2-AACD-50ED5C4BFAA8}" sibTransId="{781215CD-EA2E-4807-B623-5F5774866BE2}"/>
    <dgm:cxn modelId="{884F0D94-B0D3-42D2-91B1-8DAC601919F5}" srcId="{DDBF1F72-D5C6-45C1-8861-C60BF5F24714}" destId="{50A5330E-7DD1-478A-B165-0DCE625AF6CF}" srcOrd="2" destOrd="0" parTransId="{591C638D-F63E-45B1-A615-D76CC647E053}" sibTransId="{43538A64-B372-4F01-8018-1ABFAEFB32A9}"/>
    <dgm:cxn modelId="{D700F5B3-132F-4121-A8A3-C386328B5ED6}" type="presOf" srcId="{039B0968-54C3-43D9-AE1B-2E3AC07C27AD}" destId="{21FE5E6B-A9D8-4FEE-A374-A6805A219E77}" srcOrd="0" destOrd="0" presId="urn:microsoft.com/office/officeart/2005/8/layout/list1"/>
    <dgm:cxn modelId="{60296CB4-AA24-4474-9767-5C6E5CB9A0DF}" type="presOf" srcId="{B0F8E3E1-1A0E-460F-8AAF-64338F4B4FD6}" destId="{766C274E-0DCD-4D35-A637-3B7C31718B43}" srcOrd="0" destOrd="0" presId="urn:microsoft.com/office/officeart/2005/8/layout/list1"/>
    <dgm:cxn modelId="{2075DAD4-179E-4962-A3A4-8AF294EC5EA6}" srcId="{DDBF1F72-D5C6-45C1-8861-C60BF5F24714}" destId="{E997C9A2-714F-40F1-A449-E3B567BF2191}" srcOrd="0" destOrd="0" parTransId="{BA698C14-60FB-412B-AEAE-731859E29542}" sibTransId="{422E5A6E-833A-4E82-AE6D-14E4A987983A}"/>
    <dgm:cxn modelId="{43B651D9-5097-4B0E-896A-DD51B85C54CF}" type="presOf" srcId="{E997C9A2-714F-40F1-A449-E3B567BF2191}" destId="{F9AADC45-FE44-4219-B108-D2AE3D8E173B}" srcOrd="0" destOrd="0" presId="urn:microsoft.com/office/officeart/2005/8/layout/list1"/>
    <dgm:cxn modelId="{D9BDABDB-507D-4BC6-A62C-9E2953A92B05}" type="presOf" srcId="{59922340-1B1E-4188-AF21-455A9791F1CB}" destId="{A19FAB4D-117A-4965-8A0A-D6E6E7E1F541}" srcOrd="0" destOrd="0" presId="urn:microsoft.com/office/officeart/2005/8/layout/list1"/>
    <dgm:cxn modelId="{D4A0F8EA-463C-4DD5-8943-B16845E58816}" type="presOf" srcId="{50A5330E-7DD1-478A-B165-0DCE625AF6CF}" destId="{22921543-69A4-4F5E-BB18-7A033233EAEB}" srcOrd="1" destOrd="0" presId="urn:microsoft.com/office/officeart/2005/8/layout/list1"/>
    <dgm:cxn modelId="{6E3E67EF-19DF-42B5-8F99-A9DCFB288705}" srcId="{50A5330E-7DD1-478A-B165-0DCE625AF6CF}" destId="{59922340-1B1E-4188-AF21-455A9791F1CB}" srcOrd="0" destOrd="0" parTransId="{F387A055-1625-443A-9A9F-6F74B22C4CBB}" sibTransId="{80093C4C-4F6E-43BA-AFAD-4FD03F5834BB}"/>
    <dgm:cxn modelId="{F706E7FD-2503-4EC3-9467-7B3407639FE1}" type="presOf" srcId="{DDBF1F72-D5C6-45C1-8861-C60BF5F24714}" destId="{9297A8EA-EDBF-4876-934C-BD09FBE3EAE8}" srcOrd="0" destOrd="0" presId="urn:microsoft.com/office/officeart/2005/8/layout/list1"/>
    <dgm:cxn modelId="{6BEABD16-F8DB-4BC5-9EB0-E2DDD908C950}" type="presParOf" srcId="{9297A8EA-EDBF-4876-934C-BD09FBE3EAE8}" destId="{D03D9693-B636-4256-8302-E48214907012}" srcOrd="0" destOrd="0" presId="urn:microsoft.com/office/officeart/2005/8/layout/list1"/>
    <dgm:cxn modelId="{4D03AD0A-3B08-40B3-98A3-59922C4BDAAE}" type="presParOf" srcId="{D03D9693-B636-4256-8302-E48214907012}" destId="{F9AADC45-FE44-4219-B108-D2AE3D8E173B}" srcOrd="0" destOrd="0" presId="urn:microsoft.com/office/officeart/2005/8/layout/list1"/>
    <dgm:cxn modelId="{B5F4258D-4A4A-4BB9-8DF1-FFA9873E2C62}" type="presParOf" srcId="{D03D9693-B636-4256-8302-E48214907012}" destId="{43D2748E-F233-4117-A263-D994A3D777A0}" srcOrd="1" destOrd="0" presId="urn:microsoft.com/office/officeart/2005/8/layout/list1"/>
    <dgm:cxn modelId="{F5557E9E-D71B-4650-A06C-3A6830FB29F2}" type="presParOf" srcId="{9297A8EA-EDBF-4876-934C-BD09FBE3EAE8}" destId="{A5AB6A0D-CA8F-4833-9E04-B3504D8AE5BA}" srcOrd="1" destOrd="0" presId="urn:microsoft.com/office/officeart/2005/8/layout/list1"/>
    <dgm:cxn modelId="{31C4F58D-76CF-4495-8BB2-33906ED27663}" type="presParOf" srcId="{9297A8EA-EDBF-4876-934C-BD09FBE3EAE8}" destId="{766C274E-0DCD-4D35-A637-3B7C31718B43}" srcOrd="2" destOrd="0" presId="urn:microsoft.com/office/officeart/2005/8/layout/list1"/>
    <dgm:cxn modelId="{D00748B2-0325-46E7-94E6-235E01AF15BD}" type="presParOf" srcId="{9297A8EA-EDBF-4876-934C-BD09FBE3EAE8}" destId="{AA447152-ACAC-4163-8BAB-AC05B811D065}" srcOrd="3" destOrd="0" presId="urn:microsoft.com/office/officeart/2005/8/layout/list1"/>
    <dgm:cxn modelId="{FBE0A8A2-E349-4605-859A-C47EFF140FD0}" type="presParOf" srcId="{9297A8EA-EDBF-4876-934C-BD09FBE3EAE8}" destId="{F93080E5-07C3-43D8-B00B-16C7DAA7B786}" srcOrd="4" destOrd="0" presId="urn:microsoft.com/office/officeart/2005/8/layout/list1"/>
    <dgm:cxn modelId="{5A87BB54-D5B6-4B5F-BB46-2BC24C39908B}" type="presParOf" srcId="{F93080E5-07C3-43D8-B00B-16C7DAA7B786}" destId="{21FE5E6B-A9D8-4FEE-A374-A6805A219E77}" srcOrd="0" destOrd="0" presId="urn:microsoft.com/office/officeart/2005/8/layout/list1"/>
    <dgm:cxn modelId="{4FE43BB2-F0F6-4456-8929-FE078F4ABAFB}" type="presParOf" srcId="{F93080E5-07C3-43D8-B00B-16C7DAA7B786}" destId="{5DA3FF59-85F1-4735-B3A9-18751F101F6E}" srcOrd="1" destOrd="0" presId="urn:microsoft.com/office/officeart/2005/8/layout/list1"/>
    <dgm:cxn modelId="{5A902045-FB3A-4CF8-B5E5-BBF0F93ABAFB}" type="presParOf" srcId="{9297A8EA-EDBF-4876-934C-BD09FBE3EAE8}" destId="{22B9FD75-A93D-4DD6-9443-3E2DA3E8CB29}" srcOrd="5" destOrd="0" presId="urn:microsoft.com/office/officeart/2005/8/layout/list1"/>
    <dgm:cxn modelId="{FE12769D-941C-4652-8FC1-538DB7487AFF}" type="presParOf" srcId="{9297A8EA-EDBF-4876-934C-BD09FBE3EAE8}" destId="{0D116FDA-C199-4724-BDFF-B6B6DD9C39F4}" srcOrd="6" destOrd="0" presId="urn:microsoft.com/office/officeart/2005/8/layout/list1"/>
    <dgm:cxn modelId="{34F648A7-A291-4DB2-B8F5-AC1D04449B57}" type="presParOf" srcId="{9297A8EA-EDBF-4876-934C-BD09FBE3EAE8}" destId="{611A4537-2325-423B-8AB3-12304A086352}" srcOrd="7" destOrd="0" presId="urn:microsoft.com/office/officeart/2005/8/layout/list1"/>
    <dgm:cxn modelId="{7F8A46EB-6F9B-49E6-82AF-C25900F3AC41}" type="presParOf" srcId="{9297A8EA-EDBF-4876-934C-BD09FBE3EAE8}" destId="{6D33FFAF-C011-460D-9D3A-77BD73B8DFD6}" srcOrd="8" destOrd="0" presId="urn:microsoft.com/office/officeart/2005/8/layout/list1"/>
    <dgm:cxn modelId="{415C05E3-6BA5-4063-9913-3ECFF34D8C41}" type="presParOf" srcId="{6D33FFAF-C011-460D-9D3A-77BD73B8DFD6}" destId="{AD6E4FFD-51E2-4D96-B11B-E0830BF5D494}" srcOrd="0" destOrd="0" presId="urn:microsoft.com/office/officeart/2005/8/layout/list1"/>
    <dgm:cxn modelId="{A0E3255D-5BFA-4D05-AF63-B1D5AB073E82}" type="presParOf" srcId="{6D33FFAF-C011-460D-9D3A-77BD73B8DFD6}" destId="{22921543-69A4-4F5E-BB18-7A033233EAEB}" srcOrd="1" destOrd="0" presId="urn:microsoft.com/office/officeart/2005/8/layout/list1"/>
    <dgm:cxn modelId="{337328A1-6852-4DC7-93C0-9B359B6FF530}" type="presParOf" srcId="{9297A8EA-EDBF-4876-934C-BD09FBE3EAE8}" destId="{09AB8D06-BF35-4639-85E1-F15A5DBEF129}" srcOrd="9" destOrd="0" presId="urn:microsoft.com/office/officeart/2005/8/layout/list1"/>
    <dgm:cxn modelId="{61B22968-D0FB-44BF-A9B3-0A61BD7E1885}" type="presParOf" srcId="{9297A8EA-EDBF-4876-934C-BD09FBE3EAE8}" destId="{A19FAB4D-117A-4965-8A0A-D6E6E7E1F54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C274E-0DCD-4D35-A637-3B7C31718B43}">
      <dsp:nvSpPr>
        <dsp:cNvPr id="0" name=""/>
        <dsp:cNvSpPr/>
      </dsp:nvSpPr>
      <dsp:spPr>
        <a:xfrm>
          <a:off x="0" y="247531"/>
          <a:ext cx="8311243" cy="1157625"/>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How do we make software artifacts “good”? What does that mean? Who decides?</a:t>
          </a:r>
        </a:p>
      </dsp:txBody>
      <dsp:txXfrm>
        <a:off x="0" y="247531"/>
        <a:ext cx="8311243" cy="1157625"/>
      </dsp:txXfrm>
    </dsp:sp>
    <dsp:sp modelId="{43D2748E-F233-4117-A263-D994A3D777A0}">
      <dsp:nvSpPr>
        <dsp:cNvPr id="0" name=""/>
        <dsp:cNvSpPr/>
      </dsp:nvSpPr>
      <dsp:spPr>
        <a:xfrm>
          <a:off x="415562" y="26131"/>
          <a:ext cx="5817870" cy="4428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Planning Scale</a:t>
          </a:r>
        </a:p>
      </dsp:txBody>
      <dsp:txXfrm>
        <a:off x="437178" y="47747"/>
        <a:ext cx="5774638" cy="399568"/>
      </dsp:txXfrm>
    </dsp:sp>
    <dsp:sp modelId="{0D116FDA-C199-4724-BDFF-B6B6DD9C39F4}">
      <dsp:nvSpPr>
        <dsp:cNvPr id="0" name=""/>
        <dsp:cNvSpPr/>
      </dsp:nvSpPr>
      <dsp:spPr>
        <a:xfrm>
          <a:off x="0" y="1707556"/>
          <a:ext cx="8311243" cy="1157625"/>
        </a:xfrm>
        <a:prstGeom prst="rect">
          <a:avLst/>
        </a:prstGeom>
        <a:solidFill>
          <a:schemeClr val="lt1">
            <a:alpha val="90000"/>
            <a:hueOff val="0"/>
            <a:satOff val="0"/>
            <a:lumOff val="0"/>
            <a:alphaOff val="0"/>
          </a:schemeClr>
        </a:solidFill>
        <a:ln w="6350" cap="flat" cmpd="sng" algn="ctr">
          <a:solidFill>
            <a:schemeClr val="accent5">
              <a:hueOff val="-3379271"/>
              <a:satOff val="-8710"/>
              <a:lumOff val="-588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What are people’s needs? How do we design software artifacts that meets those needs?</a:t>
          </a:r>
        </a:p>
      </dsp:txBody>
      <dsp:txXfrm>
        <a:off x="0" y="1707556"/>
        <a:ext cx="8311243" cy="1157625"/>
      </dsp:txXfrm>
    </dsp:sp>
    <dsp:sp modelId="{5DA3FF59-85F1-4735-B3A9-18751F101F6E}">
      <dsp:nvSpPr>
        <dsp:cNvPr id="0" name=""/>
        <dsp:cNvSpPr/>
      </dsp:nvSpPr>
      <dsp:spPr>
        <a:xfrm>
          <a:off x="415562" y="1486156"/>
          <a:ext cx="5817870" cy="442800"/>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Organizational Scale</a:t>
          </a:r>
        </a:p>
      </dsp:txBody>
      <dsp:txXfrm>
        <a:off x="437178" y="1507772"/>
        <a:ext cx="5774638" cy="399568"/>
      </dsp:txXfrm>
    </dsp:sp>
    <dsp:sp modelId="{A19FAB4D-117A-4965-8A0A-D6E6E7E1F541}">
      <dsp:nvSpPr>
        <dsp:cNvPr id="0" name=""/>
        <dsp:cNvSpPr/>
      </dsp:nvSpPr>
      <dsp:spPr>
        <a:xfrm>
          <a:off x="0" y="3167580"/>
          <a:ext cx="8311243" cy="1157625"/>
        </a:xfrm>
        <a:prstGeom prst="rect">
          <a:avLst/>
        </a:prstGeom>
        <a:solidFill>
          <a:schemeClr val="lt1">
            <a:alpha val="90000"/>
            <a:hueOff val="0"/>
            <a:satOff val="0"/>
            <a:lumOff val="0"/>
            <a:alphaOff val="0"/>
          </a:schemeClr>
        </a:soli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 how to design software artifacts that are easy to test, understand, and modify?</a:t>
          </a:r>
        </a:p>
      </dsp:txBody>
      <dsp:txXfrm>
        <a:off x="0" y="3167580"/>
        <a:ext cx="8311243" cy="1157625"/>
      </dsp:txXfrm>
    </dsp:sp>
    <dsp:sp modelId="{22921543-69A4-4F5E-BB18-7A033233EAEB}">
      <dsp:nvSpPr>
        <dsp:cNvPr id="0" name=""/>
        <dsp:cNvSpPr/>
      </dsp:nvSpPr>
      <dsp:spPr>
        <a:xfrm>
          <a:off x="415562" y="2946181"/>
          <a:ext cx="5817870" cy="44280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Implementation Scale</a:t>
          </a:r>
        </a:p>
      </dsp:txBody>
      <dsp:txXfrm>
        <a:off x="437178" y="2967797"/>
        <a:ext cx="5774638"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12/29/25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697832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413AA-DBA8-3121-0F3F-1A62A28F2C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B2BA6F-27EC-A452-F939-4FD7B36A86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13E87C-48D6-40C8-523B-3EC4AAB7CC4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F0BC74A-D597-A650-DC61-6FF449792D8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0004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E1E57-EDA3-848B-24CD-529269A601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3CD06D-20B6-3F8A-5958-9976E6BB0E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0C1F7A-0139-271A-237A-E03FE243D6C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two dimensions make a grid, and you can think of much of the content of this class in terms of this grid of concepts</a:t>
            </a:r>
          </a:p>
          <a:p>
            <a:endParaRPr lang="en-US" dirty="0"/>
          </a:p>
          <a:p>
            <a:r>
              <a:rPr lang="en-US" dirty="0"/>
              <a:t>This class talks about implementing software, but mostly assumes you already have the foundation you need to design programs at the implementation level. The class also talks about larger scale planning and design issues — when we can build anything, how do we decide what to build? — but there’s a lifetime of information to learn here.</a:t>
            </a:r>
          </a:p>
          <a:p>
            <a:endParaRPr lang="en-US" dirty="0"/>
          </a:p>
          <a:p>
            <a:r>
              <a:rPr lang="en-US" dirty="0"/>
              <a:t>The class is focused around the middle — how people, processes, and programs are organized at the scale of weeks and months to do software engineering: to design, construct, and maintain large programs over time.</a:t>
            </a:r>
          </a:p>
        </p:txBody>
      </p:sp>
      <p:sp>
        <p:nvSpPr>
          <p:cNvPr id="4" name="Slide Number Placeholder 3">
            <a:extLst>
              <a:ext uri="{FF2B5EF4-FFF2-40B4-BE49-F238E27FC236}">
                <a16:creationId xmlns:a16="http://schemas.microsoft.com/office/drawing/2014/main" id="{1E737408-32FC-7AB4-C496-ABDA2AEEA6D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736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AFE31-2080-FB47-471C-AF465A2A09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0D5DF9-9C9F-BBB1-D23B-49591C2572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596CE4-67D4-2D9F-AADC-F111D246D78E}"/>
              </a:ext>
            </a:extLst>
          </p:cNvPr>
          <p:cNvSpPr>
            <a:spLocks noGrp="1"/>
          </p:cNvSpPr>
          <p:nvPr>
            <p:ph type="body" idx="1"/>
          </p:nvPr>
        </p:nvSpPr>
        <p:spPr/>
        <p:txBody>
          <a:bodyPr/>
          <a:lstStyle/>
          <a:p>
            <a:r>
              <a:rPr lang="en-US"/>
              <a:t>This way of thinking about engineering is not unique to software engineering. A friend who I worked with at her capacity as a designer mentioned bathrooms as a really visceral example. There are lots of implementation details: how do you make a toilet flush, or a ground-fault circuit interrupter… interrupt ground faults?</a:t>
            </a:r>
          </a:p>
        </p:txBody>
      </p:sp>
      <p:sp>
        <p:nvSpPr>
          <p:cNvPr id="4" name="Slide Number Placeholder 3">
            <a:extLst>
              <a:ext uri="{FF2B5EF4-FFF2-40B4-BE49-F238E27FC236}">
                <a16:creationId xmlns:a16="http://schemas.microsoft.com/office/drawing/2014/main" id="{84C299C0-A99D-7979-EAC1-D3091F97B5B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59294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4E76C5-6286-D9AD-A92E-49FD8736A3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A29654-A387-FA75-201F-E4732F2D06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887BC4-8BE6-C62F-AC2E-1C76CA1CAFD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Remember the organization level is about what what people’s needs are, and how we design artifacts that meet those needs. Frankly, I remembered finding a lot more funny memes of hilarious ways that bathrooms failed to meet the needs of folks. Remember, that’s what this course focuses on: making sure software meets the identified needs of human beings. Something I noticed about this was that the examples I thought of in “implementing” mostly dealt with things in isolation, whereas these examples all involve the interaction of two different components. Integration testing is something we’ll talk more about!</a:t>
            </a:r>
            <a:endParaRPr lang="en-US"/>
          </a:p>
        </p:txBody>
      </p:sp>
      <p:sp>
        <p:nvSpPr>
          <p:cNvPr id="4" name="Slide Number Placeholder 3">
            <a:extLst>
              <a:ext uri="{FF2B5EF4-FFF2-40B4-BE49-F238E27FC236}">
                <a16:creationId xmlns:a16="http://schemas.microsoft.com/office/drawing/2014/main" id="{F12BADF7-9E43-1B90-709B-FC408A36B05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0659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F00768-43A6-0EB9-7C21-FD93929921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DE8D3D-0867-943F-A682-0F088AAF45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95A264-8E4D-C5EC-700A-B83ED1A5D102}"/>
              </a:ext>
            </a:extLst>
          </p:cNvPr>
          <p:cNvSpPr>
            <a:spLocks noGrp="1"/>
          </p:cNvSpPr>
          <p:nvPr>
            <p:ph type="body" idx="1"/>
          </p:nvPr>
        </p:nvSpPr>
        <p:spPr/>
        <p:txBody>
          <a:bodyPr/>
          <a:lstStyle/>
          <a:p>
            <a:r>
              <a:rPr lang="en-US"/>
              <a:t>Okay, I’m guessing nobody here has significant architecture training, but “architecture” is the field that encompasses most of the ”planning design” aspects of building a bathroom. Nevertheless, you all know what it feels like to be in a room that welcomes you and feels good to be in. You also know what it feels like to use a software artifact that was designed merely to satisfy user needs versus a software artifact that feels </a:t>
            </a:r>
            <a:r>
              <a:rPr lang="en-US" i="1"/>
              <a:t>good</a:t>
            </a:r>
            <a:r>
              <a:rPr lang="en-US" i="0"/>
              <a:t>, even if it’s subjective and hard to articulate</a:t>
            </a:r>
            <a:r>
              <a:rPr lang="en-US"/>
              <a:t>. This aspect of design is </a:t>
            </a:r>
            <a:r>
              <a:rPr lang="en-US" i="1"/>
              <a:t>much </a:t>
            </a:r>
            <a:r>
              <a:rPr lang="en-US" i="0"/>
              <a:t>more diffuse in computer science and software engineering; some of it is treated as public policy, some of it is the School of Public Policy, some of it is in the College of Arts, Media, and Design, and some of it is in Khoury, especially the human-computer interaction parts.</a:t>
            </a:r>
            <a:endParaRPr lang="en-US"/>
          </a:p>
        </p:txBody>
      </p:sp>
      <p:sp>
        <p:nvSpPr>
          <p:cNvPr id="4" name="Slide Number Placeholder 3">
            <a:extLst>
              <a:ext uri="{FF2B5EF4-FFF2-40B4-BE49-F238E27FC236}">
                <a16:creationId xmlns:a16="http://schemas.microsoft.com/office/drawing/2014/main" id="{D3D191C9-4BA7-5CF6-A97D-155C4CB3FFF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8005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CDB36-EBC1-646B-118F-DE73E6A9DF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1FA20A-75D5-A011-8162-BC9E498B3B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193121-D0F1-4585-CFA7-A245D41F84B8}"/>
              </a:ext>
            </a:extLst>
          </p:cNvPr>
          <p:cNvSpPr>
            <a:spLocks noGrp="1"/>
          </p:cNvSpPr>
          <p:nvPr>
            <p:ph type="body" idx="1"/>
          </p:nvPr>
        </p:nvSpPr>
        <p:spPr/>
        <p:txBody>
          <a:bodyPr/>
          <a:lstStyle/>
          <a:p>
            <a:r>
              <a:rPr lang="en-US"/>
              <a:t>QUESTION TIME: Okay, let’s talk about this in the bathroom analogy along these columns. “Programs” here are going to need to be replaced by physical artifacts</a:t>
            </a:r>
          </a:p>
          <a:p>
            <a:endParaRPr lang="en-US"/>
          </a:p>
          <a:p>
            <a:r>
              <a:rPr lang="en-US" sz="3600"/>
              <a:t>People</a:t>
            </a:r>
          </a:p>
          <a:p>
            <a:pPr lvl="1"/>
            <a:r>
              <a:rPr lang="en-US" sz="2800"/>
              <a:t>how to organize software teams and make them function effectively</a:t>
            </a:r>
          </a:p>
          <a:p>
            <a:pPr lvl="1"/>
            <a:r>
              <a:rPr lang="en-US" sz="2800"/>
              <a:t>how software engineering teams work in larger organizations</a:t>
            </a:r>
          </a:p>
          <a:p>
            <a:r>
              <a:rPr lang="en-US" sz="3600"/>
              <a:t>Processes</a:t>
            </a:r>
          </a:p>
          <a:p>
            <a:pPr lvl="1"/>
            <a:r>
              <a:rPr lang="en-US" sz="2800"/>
              <a:t>how to divide a large project into engineering tasks</a:t>
            </a:r>
          </a:p>
          <a:p>
            <a:pPr lvl="1"/>
            <a:r>
              <a:rPr lang="en-US" sz="2800"/>
              <a:t>how to coordinate the tasks to form a coherent whole</a:t>
            </a:r>
          </a:p>
          <a:p>
            <a:r>
              <a:rPr lang="en-US" sz="3600"/>
              <a:t>Programs</a:t>
            </a:r>
          </a:p>
          <a:p>
            <a:pPr lvl="1"/>
            <a:r>
              <a:rPr lang="en-US" sz="2800"/>
              <a:t>how to write programs that people can understand and maintain</a:t>
            </a:r>
          </a:p>
          <a:p>
            <a:pPr lvl="1"/>
            <a:r>
              <a:rPr lang="en-US" sz="2800"/>
              <a:t>…focusing on a particular domain (medium-sized web applications)</a:t>
            </a:r>
          </a:p>
          <a:p>
            <a:endParaRPr lang="en-US"/>
          </a:p>
        </p:txBody>
      </p:sp>
      <p:sp>
        <p:nvSpPr>
          <p:cNvPr id="4" name="Slide Number Placeholder 3">
            <a:extLst>
              <a:ext uri="{FF2B5EF4-FFF2-40B4-BE49-F238E27FC236}">
                <a16:creationId xmlns:a16="http://schemas.microsoft.com/office/drawing/2014/main" id="{839244A0-6D30-8773-B939-59E02B2D3CD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719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xfrm>
            <a:off x="325438" y="698500"/>
            <a:ext cx="6207125" cy="3492500"/>
          </a:xfrm>
          <a:prstGeom prst="rect">
            <a:avLst/>
          </a:prstGeom>
        </p:spPr>
        <p:txBody>
          <a:bodyPr/>
          <a:lstStyle/>
          <a:p>
            <a:endParaRPr dirty="0"/>
          </a:p>
        </p:txBody>
      </p:sp>
      <p:sp>
        <p:nvSpPr>
          <p:cNvPr id="207" name="Shape 207"/>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 is on the first lecture after spring break</a:t>
            </a:r>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dirty="0"/>
          </a:p>
        </p:txBody>
      </p:sp>
    </p:spTree>
    <p:extLst>
      <p:ext uri="{BB962C8B-B14F-4D97-AF65-F5344CB8AC3E}">
        <p14:creationId xmlns:p14="http://schemas.microsoft.com/office/powerpoint/2010/main" val="17375619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8851EF-283B-C972-4E1B-204EC5CF27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7BF924-E87A-1B4D-D572-E6BF310C2F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4F69A5-B99B-FB67-FD9E-95DC1E68FD56}"/>
              </a:ext>
            </a:extLst>
          </p:cNvPr>
          <p:cNvSpPr>
            <a:spLocks noGrp="1"/>
          </p:cNvSpPr>
          <p:nvPr>
            <p:ph type="body" idx="1"/>
          </p:nvPr>
        </p:nvSpPr>
        <p:spPr/>
        <p:txBody>
          <a:bodyPr/>
          <a:lstStyle/>
          <a:p>
            <a:r>
              <a:rPr lang="en-US" dirty="0"/>
              <a:t>More details on the course website</a:t>
            </a:r>
          </a:p>
        </p:txBody>
      </p:sp>
      <p:sp>
        <p:nvSpPr>
          <p:cNvPr id="4" name="Slide Number Placeholder 3">
            <a:extLst>
              <a:ext uri="{FF2B5EF4-FFF2-40B4-BE49-F238E27FC236}">
                <a16:creationId xmlns:a16="http://schemas.microsoft.com/office/drawing/2014/main" id="{95DFDF71-990D-E4F6-A62B-F4672B741E71}"/>
              </a:ext>
            </a:extLst>
          </p:cNvPr>
          <p:cNvSpPr>
            <a:spLocks noGrp="1"/>
          </p:cNvSpPr>
          <p:nvPr>
            <p:ph type="sldNum" sz="quarter" idx="5"/>
          </p:nvPr>
        </p:nvSpPr>
        <p:spPr/>
        <p:txBody>
          <a:bodyPr/>
          <a:lstStyle/>
          <a:p>
            <a:fld id="{07937F07-1250-4CCE-B198-1B2887014F41}" type="slidenum">
              <a:rPr lang="en-US" smtClean="0"/>
              <a:t>24</a:t>
            </a:fld>
            <a:endParaRPr lang="en-US" dirty="0"/>
          </a:p>
        </p:txBody>
      </p:sp>
    </p:spTree>
    <p:extLst>
      <p:ext uri="{BB962C8B-B14F-4D97-AF65-F5344CB8AC3E}">
        <p14:creationId xmlns:p14="http://schemas.microsoft.com/office/powerpoint/2010/main" val="30160317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(Quick demo)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4832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00F8C-9DF2-4552-F951-73A5BBA369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E73686-2123-5308-DFAF-5CD61379D6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A28DCE-F75D-5847-4B3C-609AF7CEFA7D}"/>
              </a:ext>
            </a:extLst>
          </p:cNvPr>
          <p:cNvSpPr>
            <a:spLocks noGrp="1"/>
          </p:cNvSpPr>
          <p:nvPr>
            <p:ph type="body" idx="1"/>
          </p:nvPr>
        </p:nvSpPr>
        <p:spPr/>
        <p:txBody>
          <a:bodyPr/>
          <a:lstStyle/>
          <a:p>
            <a:r>
              <a:rPr lang="en-US" dirty="0"/>
              <a:t>QUESTION TIME</a:t>
            </a:r>
            <a:r>
              <a:rPr lang="en-US" dirty="0">
                <a:ea typeface="Calibri"/>
                <a:cs typeface="Calibri"/>
              </a:rPr>
              <a:t>: Based on what you know of history, what would have been the first groups of people to run into problems where they needed to think about software at the level of an engineering design process?</a:t>
            </a:r>
            <a:endParaRPr lang="en-US" dirty="0"/>
          </a:p>
        </p:txBody>
      </p:sp>
      <p:sp>
        <p:nvSpPr>
          <p:cNvPr id="4" name="Slide Number Placeholder 3">
            <a:extLst>
              <a:ext uri="{FF2B5EF4-FFF2-40B4-BE49-F238E27FC236}">
                <a16:creationId xmlns:a16="http://schemas.microsoft.com/office/drawing/2014/main" id="{D9900BD3-9806-A60B-102E-AFB92678D83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94474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27</a:t>
            </a:fld>
            <a:endParaRPr lang="en-US"/>
          </a:p>
        </p:txBody>
      </p:sp>
    </p:spTree>
    <p:extLst>
      <p:ext uri="{BB962C8B-B14F-4D97-AF65-F5344CB8AC3E}">
        <p14:creationId xmlns:p14="http://schemas.microsoft.com/office/powerpoint/2010/main" val="12607968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5438" y="698500"/>
            <a:ext cx="6207125" cy="34925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81412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C80D2-5DE0-E620-DC78-02BC043994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50BD2C-EE34-5AAC-56DE-0DEDB28E9B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B3AC79-CC70-9690-B808-68218DB34AAC}"/>
              </a:ext>
            </a:extLst>
          </p:cNvPr>
          <p:cNvSpPr>
            <a:spLocks noGrp="1"/>
          </p:cNvSpPr>
          <p:nvPr>
            <p:ph type="body" idx="1"/>
          </p:nvPr>
        </p:nvSpPr>
        <p:spPr/>
        <p:txBody>
          <a:bodyPr/>
          <a:lstStyle/>
          <a:p>
            <a:r>
              <a:rPr lang="en-US" dirty="0"/>
              <a:t>&lt;see a detailed version of this policy on course website&gt;</a:t>
            </a:r>
          </a:p>
        </p:txBody>
      </p:sp>
      <p:sp>
        <p:nvSpPr>
          <p:cNvPr id="4" name="Slide Number Placeholder 3">
            <a:extLst>
              <a:ext uri="{FF2B5EF4-FFF2-40B4-BE49-F238E27FC236}">
                <a16:creationId xmlns:a16="http://schemas.microsoft.com/office/drawing/2014/main" id="{DAD7C104-B8B8-3E44-4F23-2E048B157AAB}"/>
              </a:ext>
            </a:extLst>
          </p:cNvPr>
          <p:cNvSpPr>
            <a:spLocks noGrp="1"/>
          </p:cNvSpPr>
          <p:nvPr>
            <p:ph type="sldNum" sz="quarter" idx="5"/>
          </p:nvPr>
        </p:nvSpPr>
        <p:spPr/>
        <p:txBody>
          <a:bodyPr/>
          <a:lstStyle/>
          <a:p>
            <a:fld id="{07937F07-1250-4CCE-B198-1B2887014F41}" type="slidenum">
              <a:rPr lang="en-US" smtClean="0"/>
              <a:t>32</a:t>
            </a:fld>
            <a:endParaRPr lang="en-US"/>
          </a:p>
        </p:txBody>
      </p:sp>
    </p:spTree>
    <p:extLst>
      <p:ext uri="{BB962C8B-B14F-4D97-AF65-F5344CB8AC3E}">
        <p14:creationId xmlns:p14="http://schemas.microsoft.com/office/powerpoint/2010/main" val="7393943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4BA472-E102-055E-E56A-F3BBB752B1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CF8F1F-9ACE-885A-A93C-E4CB8357F0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AA95D1-C520-E798-D158-A43BA85A41B9}"/>
              </a:ext>
            </a:extLst>
          </p:cNvPr>
          <p:cNvSpPr>
            <a:spLocks noGrp="1"/>
          </p:cNvSpPr>
          <p:nvPr>
            <p:ph type="body" idx="1"/>
          </p:nvPr>
        </p:nvSpPr>
        <p:spPr/>
        <p:txBody>
          <a:bodyPr/>
          <a:lstStyle/>
          <a:p>
            <a:r>
              <a:rPr lang="en-US" dirty="0"/>
              <a:t>&lt;see a detailed version of this policy on course website&gt;</a:t>
            </a:r>
          </a:p>
        </p:txBody>
      </p:sp>
      <p:sp>
        <p:nvSpPr>
          <p:cNvPr id="4" name="Slide Number Placeholder 3">
            <a:extLst>
              <a:ext uri="{FF2B5EF4-FFF2-40B4-BE49-F238E27FC236}">
                <a16:creationId xmlns:a16="http://schemas.microsoft.com/office/drawing/2014/main" id="{89F8D9A8-B292-ADC5-2C40-548C97DCB43C}"/>
              </a:ext>
            </a:extLst>
          </p:cNvPr>
          <p:cNvSpPr>
            <a:spLocks noGrp="1"/>
          </p:cNvSpPr>
          <p:nvPr>
            <p:ph type="sldNum" sz="quarter" idx="5"/>
          </p:nvPr>
        </p:nvSpPr>
        <p:spPr/>
        <p:txBody>
          <a:bodyPr/>
          <a:lstStyle/>
          <a:p>
            <a:fld id="{07937F07-1250-4CCE-B198-1B2887014F41}" type="slidenum">
              <a:rPr lang="en-US" smtClean="0"/>
              <a:t>33</a:t>
            </a:fld>
            <a:endParaRPr lang="en-US"/>
          </a:p>
        </p:txBody>
      </p:sp>
    </p:spTree>
    <p:extLst>
      <p:ext uri="{BB962C8B-B14F-4D97-AF65-F5344CB8AC3E}">
        <p14:creationId xmlns:p14="http://schemas.microsoft.com/office/powerpoint/2010/main" val="18677236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&lt;see a detailed version of this policy on course website&gt;</a:t>
            </a:r>
          </a:p>
        </p:txBody>
      </p:sp>
      <p:sp>
        <p:nvSpPr>
          <p:cNvPr id="4" name="Slide Number Placeholder 3"/>
          <p:cNvSpPr>
            <a:spLocks noGrp="1"/>
          </p:cNvSpPr>
          <p:nvPr>
            <p:ph type="sldNum" sz="quarter" idx="5"/>
          </p:nvPr>
        </p:nvSpPr>
        <p:spPr/>
        <p:txBody>
          <a:bodyPr/>
          <a:lstStyle/>
          <a:p>
            <a:fld id="{07937F07-1250-4CCE-B198-1B2887014F41}" type="slidenum">
              <a:rPr lang="en-US" smtClean="0"/>
              <a:t>34</a:t>
            </a:fld>
            <a:endParaRPr lang="en-US"/>
          </a:p>
        </p:txBody>
      </p:sp>
    </p:spTree>
    <p:extLst>
      <p:ext uri="{BB962C8B-B14F-4D97-AF65-F5344CB8AC3E}">
        <p14:creationId xmlns:p14="http://schemas.microsoft.com/office/powerpoint/2010/main" val="11434108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B3346-7009-A50D-64B7-6864DCD4CB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E6FD66-23E9-C846-4B4B-1702C7C6B8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0509FD-51AC-BA2D-EE48-25E11FAC13D7}"/>
              </a:ext>
            </a:extLst>
          </p:cNvPr>
          <p:cNvSpPr>
            <a:spLocks noGrp="1"/>
          </p:cNvSpPr>
          <p:nvPr>
            <p:ph type="body" idx="1"/>
          </p:nvPr>
        </p:nvSpPr>
        <p:spPr/>
        <p:txBody>
          <a:bodyPr/>
          <a:lstStyle/>
          <a:p>
            <a:r>
              <a:rPr lang="en-US" dirty="0"/>
              <a:t>&lt;see a detailed version of this policy on course website&gt;</a:t>
            </a:r>
          </a:p>
        </p:txBody>
      </p:sp>
      <p:sp>
        <p:nvSpPr>
          <p:cNvPr id="4" name="Slide Number Placeholder 3">
            <a:extLst>
              <a:ext uri="{FF2B5EF4-FFF2-40B4-BE49-F238E27FC236}">
                <a16:creationId xmlns:a16="http://schemas.microsoft.com/office/drawing/2014/main" id="{F699FF4A-D435-84B6-5902-C7D5488EBF42}"/>
              </a:ext>
            </a:extLst>
          </p:cNvPr>
          <p:cNvSpPr>
            <a:spLocks noGrp="1"/>
          </p:cNvSpPr>
          <p:nvPr>
            <p:ph type="sldNum" sz="quarter" idx="5"/>
          </p:nvPr>
        </p:nvSpPr>
        <p:spPr/>
        <p:txBody>
          <a:bodyPr/>
          <a:lstStyle/>
          <a:p>
            <a:fld id="{07937F07-1250-4CCE-B198-1B2887014F41}" type="slidenum">
              <a:rPr lang="en-US" smtClean="0"/>
              <a:t>35</a:t>
            </a:fld>
            <a:endParaRPr lang="en-US"/>
          </a:p>
        </p:txBody>
      </p:sp>
    </p:spTree>
    <p:extLst>
      <p:ext uri="{BB962C8B-B14F-4D97-AF65-F5344CB8AC3E}">
        <p14:creationId xmlns:p14="http://schemas.microsoft.com/office/powerpoint/2010/main" val="15430889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1.1 Activity: Introductions</a:t>
            </a:r>
            <a:br>
              <a:rPr lang="en-US" dirty="0"/>
            </a:br>
            <a:r>
              <a:rPr lang="en-US" dirty="0"/>
              <a:t>Activity 1:  Introduce yourself and ask students to introduce themselves</a:t>
            </a:r>
          </a:p>
          <a:p>
            <a:r>
              <a:rPr lang="en-US" dirty="0"/>
              <a:t>Activity 2 {Optional}: </a:t>
            </a:r>
            <a:r>
              <a:rPr lang="en-US" b="1" dirty="0"/>
              <a:t>Welcome Survey. </a:t>
            </a:r>
            <a:r>
              <a:rPr lang="en-US" b="0" dirty="0"/>
              <a:t>Then </a:t>
            </a:r>
            <a:r>
              <a:rPr lang="en-US" dirty="0"/>
              <a:t>discuss survey responses and answer questions</a:t>
            </a:r>
          </a:p>
        </p:txBody>
      </p:sp>
      <p:sp>
        <p:nvSpPr>
          <p:cNvPr id="4" name="Slide Number Placeholder 3"/>
          <p:cNvSpPr>
            <a:spLocks noGrp="1"/>
          </p:cNvSpPr>
          <p:nvPr>
            <p:ph type="sldNum" sz="quarter" idx="5"/>
          </p:nvPr>
        </p:nvSpPr>
        <p:spPr/>
        <p:txBody>
          <a:bodyPr/>
          <a:lstStyle/>
          <a:p>
            <a:fld id="{07937F07-1250-4CCE-B198-1B2887014F41}" type="slidenum">
              <a:rPr lang="en-US" smtClean="0"/>
              <a:t>37</a:t>
            </a:fld>
            <a:endParaRPr lang="en-US"/>
          </a:p>
        </p:txBody>
      </p:sp>
    </p:spTree>
    <p:extLst>
      <p:ext uri="{BB962C8B-B14F-4D97-AF65-F5344CB8AC3E}">
        <p14:creationId xmlns:p14="http://schemas.microsoft.com/office/powerpoint/2010/main" val="3663295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7F557-BC3A-69E5-3F6B-5D3032E3F4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61B4F9-AF6C-351D-2288-4D069158D3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E7D1C0-0C26-1AE2-996E-F440A9E23005}"/>
              </a:ext>
            </a:extLst>
          </p:cNvPr>
          <p:cNvSpPr>
            <a:spLocks noGrp="1"/>
          </p:cNvSpPr>
          <p:nvPr>
            <p:ph type="body" idx="1"/>
          </p:nvPr>
        </p:nvSpPr>
        <p:spPr/>
        <p:txBody>
          <a:bodyPr/>
          <a:lstStyle/>
          <a:p>
            <a:r>
              <a:rPr lang="en-US" dirty="0"/>
              <a:t>Planning software projects is hard! The three generally accepted plausible origins of the term “software engineering,” and it seems likely multiple people generated the idea around the same time. These three origins tend to map pretty well onto the answers to “who do you think needed to invent software engineering”</a:t>
            </a:r>
          </a:p>
          <a:p>
            <a:endParaRPr lang="en-US" dirty="0"/>
          </a:p>
          <a:p>
            <a:pPr marL="171450" indent="-171450">
              <a:buFontTx/>
              <a:buChar char="-"/>
            </a:pPr>
            <a:r>
              <a:rPr lang="en-US" dirty="0"/>
              <a:t>The most commonly cited reference was Margret Hamilton, who by most accounts coined the term first in the process of needing to legitimize software as an engineering practice within NASA to get humanity to the moon</a:t>
            </a:r>
          </a:p>
          <a:p>
            <a:pPr marL="171450" indent="-171450">
              <a:buFontTx/>
              <a:buChar char="-"/>
            </a:pPr>
            <a:r>
              <a:rPr lang="en-US" dirty="0"/>
              <a:t>Ottinger came at the problem from looking at emerging trends in the business world from an academic perspective.</a:t>
            </a:r>
          </a:p>
          <a:p>
            <a:pPr marL="171450" indent="-171450">
              <a:buFontTx/>
              <a:buChar char="-"/>
            </a:pPr>
            <a:r>
              <a:rPr lang="en-US" dirty="0"/>
              <a:t>Bauer came at the problem from perspective of military </a:t>
            </a:r>
            <a:r>
              <a:rPr lang="en-US" dirty="0" err="1"/>
              <a:t>orgaization</a:t>
            </a:r>
            <a:r>
              <a:rPr lang="en-US" dirty="0"/>
              <a:t>, and organized 1969 NATO conference, where representatives from member countries described the current “software crisis - that software was often inefficient, low quality, hard to maintain, and sometimes never delivered. </a:t>
            </a:r>
          </a:p>
          <a:p>
            <a:endParaRPr lang="en-US" dirty="0"/>
          </a:p>
          <a:p>
            <a:r>
              <a:rPr lang="en-US" dirty="0"/>
              <a:t>The call to action from this report was to discover methods to build software that were as predictable in quality, cost, and time as, for instance, those used to build bridges in civil engineering. Barry Boehm often given credit to for promoting these ideas after the conference.</a:t>
            </a:r>
          </a:p>
          <a:p>
            <a:endParaRPr lang="en-US" dirty="0"/>
          </a:p>
        </p:txBody>
      </p:sp>
      <p:sp>
        <p:nvSpPr>
          <p:cNvPr id="4" name="Slide Number Placeholder 3">
            <a:extLst>
              <a:ext uri="{FF2B5EF4-FFF2-40B4-BE49-F238E27FC236}">
                <a16:creationId xmlns:a16="http://schemas.microsoft.com/office/drawing/2014/main" id="{671EE209-F695-3FB1-7A36-9C18FC0E5B7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5840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Can we discover methods to build software that are as predictable in quality, cost, and time as, for instance, those used to build bridges in civil engineering?</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2016215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4864E-E453-C44A-2426-799D9A0A7F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51D909-E682-B410-00B9-71BE50D6A0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690CEC-4D8B-3548-02E8-3E6E644CBD1C}"/>
              </a:ext>
            </a:extLst>
          </p:cNvPr>
          <p:cNvSpPr>
            <a:spLocks noGrp="1"/>
          </p:cNvSpPr>
          <p:nvPr>
            <p:ph type="body" idx="1"/>
          </p:nvPr>
        </p:nvSpPr>
        <p:spPr/>
        <p:txBody>
          <a:bodyPr/>
          <a:lstStyle/>
          <a:p>
            <a:r>
              <a:rPr lang="en-US"/>
              <a:t>Wildly different notions of scale at work, and from NATO to Google, the practice of software engineering is usually defined by the biggest players!</a:t>
            </a:r>
          </a:p>
          <a:p>
            <a:endParaRPr lang="en-US"/>
          </a:p>
          <a:p>
            <a:r>
              <a:rPr lang="en-US"/>
              <a:t>That doesn’t mean that there aren’t problems that everyone faces.</a:t>
            </a:r>
          </a:p>
        </p:txBody>
      </p:sp>
      <p:sp>
        <p:nvSpPr>
          <p:cNvPr id="4" name="Slide Number Placeholder 3">
            <a:extLst>
              <a:ext uri="{FF2B5EF4-FFF2-40B4-BE49-F238E27FC236}">
                <a16:creationId xmlns:a16="http://schemas.microsoft.com/office/drawing/2014/main" id="{167A3CB7-D4C4-0813-8A99-27A4290B179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0717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3785203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have n people on a project, you have O(n^2) potential connections between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today’s world, we'd say something like "personnel“ hours rather than "man"-power.</a:t>
            </a:r>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488810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8850209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9054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763218"/>
            <a:ext cx="10814539" cy="1508927"/>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2593592"/>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12/29/25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2411541"/>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12/29/25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12/29/25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12/29/25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12/29/25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12/29/25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12/29/25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12/29/25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12/29/25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12/29/25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12/29/25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12/29/25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5.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slides/_rels/slide16.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svg"/><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6.svg"/><Relationship Id="rId11" Type="http://schemas.openxmlformats.org/officeDocument/2006/relationships/image" Target="../media/image33.png"/><Relationship Id="rId5" Type="http://schemas.openxmlformats.org/officeDocument/2006/relationships/image" Target="../media/image25.png"/><Relationship Id="rId10" Type="http://schemas.openxmlformats.org/officeDocument/2006/relationships/image" Target="../media/image32.png"/><Relationship Id="rId4" Type="http://schemas.openxmlformats.org/officeDocument/2006/relationships/image" Target="../media/image24.svg"/><Relationship Id="rId9" Type="http://schemas.openxmlformats.org/officeDocument/2006/relationships/image" Target="../media/image31.png"/></Relationships>
</file>

<file path=ppt/slides/_rels/slide18.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 Id="rId9" Type="http://schemas.openxmlformats.org/officeDocument/2006/relationships/image" Target="../media/image34.png"/></Relationships>
</file>

<file path=ppt/slides/_rels/slide19.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neu-se.github.io/CS4530-Spring-2026/staff/"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neu-se.github.io/CS4530-Spring-2026/staff/" TargetMode="External"/><Relationship Id="rId2" Type="http://schemas.openxmlformats.org/officeDocument/2006/relationships/hyperlink" Target="https://neu-se.github.io/CS4530-Spring-2026/"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jpe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a:xfrm>
            <a:off x="539259" y="2589641"/>
            <a:ext cx="10814539" cy="1655762"/>
          </a:xfrm>
        </p:spPr>
        <p:txBody>
          <a:bodyPr/>
          <a:lstStyle/>
          <a:p>
            <a:pPr>
              <a:lnSpc>
                <a:spcPct val="100000"/>
              </a:lnSpc>
            </a:pPr>
            <a:r>
              <a:rPr lang="en-US" sz="2400" dirty="0"/>
              <a:t>Adeel Bhutta, Rob Simmons, and </a:t>
            </a:r>
            <a:r>
              <a:rPr lang="en-US" sz="2400"/>
              <a:t>Mitch Wand</a:t>
            </a:r>
            <a:endParaRPr lang="en-US" sz="2400" dirty="0"/>
          </a:p>
          <a:p>
            <a:pPr>
              <a:lnSpc>
                <a:spcPct val="100000"/>
              </a:lnSpc>
            </a:pPr>
            <a:r>
              <a:rPr lang="en-US" sz="2400" dirty="0"/>
              <a:t>Khoury College of Computer Sciences</a:t>
            </a:r>
          </a:p>
          <a:p>
            <a:endParaRPr lang="en-US" dirty="0"/>
          </a:p>
        </p:txBody>
      </p:sp>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dirty="0">
                <a:sym typeface="Helvetica Neue" charset="0"/>
              </a:rPr>
            </a:br>
            <a:r>
              <a:rPr lang="en-US" altLang="en-US" sz="3200" dirty="0">
                <a:sym typeface="Helvetica Neue" charset="0"/>
              </a:rPr>
              <a:t>Module 1.1 Course Introduction</a:t>
            </a:r>
            <a:endParaRPr lang="en-US" sz="3200"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2026 Released under the </a:t>
            </a:r>
            <a:r>
              <a:rPr lang="en-US" dirty="0">
                <a:solidFill>
                  <a:srgbClr val="D41B2C"/>
                </a:solidFill>
                <a:hlinkClick r:id="rId2"/>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7882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6F48-D992-5445-A739-D9BF0116791B}"/>
              </a:ext>
            </a:extLst>
          </p:cNvPr>
          <p:cNvSpPr>
            <a:spLocks noGrp="1"/>
          </p:cNvSpPr>
          <p:nvPr>
            <p:ph type="title"/>
          </p:nvPr>
        </p:nvSpPr>
        <p:spPr/>
        <p:txBody>
          <a:bodyPr/>
          <a:lstStyle/>
          <a:p>
            <a:r>
              <a:rPr lang="en-US" dirty="0"/>
              <a:t>Problem #2: People need to talk to each other</a:t>
            </a:r>
          </a:p>
        </p:txBody>
      </p:sp>
      <p:sp>
        <p:nvSpPr>
          <p:cNvPr id="4" name="Slide Number Placeholder 3">
            <a:extLst>
              <a:ext uri="{FF2B5EF4-FFF2-40B4-BE49-F238E27FC236}">
                <a16:creationId xmlns:a16="http://schemas.microsoft.com/office/drawing/2014/main" id="{DF8B37BF-FFCD-2A4F-8597-1C76F00E0826}"/>
              </a:ext>
            </a:extLst>
          </p:cNvPr>
          <p:cNvSpPr>
            <a:spLocks noGrp="1"/>
          </p:cNvSpPr>
          <p:nvPr>
            <p:ph type="sldNum" sz="quarter" idx="12"/>
          </p:nvPr>
        </p:nvSpPr>
        <p:spPr/>
        <p:txBody>
          <a:bodyPr/>
          <a:lstStyle/>
          <a:p>
            <a:fld id="{20F37917-FD3A-4669-9018-DA04BCDD3D75}" type="slidenum">
              <a:rPr lang="en-US" smtClean="0"/>
              <a:t>10</a:t>
            </a:fld>
            <a:endParaRPr lang="en-US"/>
          </a:p>
        </p:txBody>
      </p:sp>
      <p:sp>
        <p:nvSpPr>
          <p:cNvPr id="5" name="“Adding manpower to a late software project makes it later”">
            <a:extLst>
              <a:ext uri="{FF2B5EF4-FFF2-40B4-BE49-F238E27FC236}">
                <a16:creationId xmlns:a16="http://schemas.microsoft.com/office/drawing/2014/main" id="{72AC9103-DE31-5B48-B002-C569696D3032}"/>
              </a:ext>
            </a:extLst>
          </p:cNvPr>
          <p:cNvSpPr txBox="1"/>
          <p:nvPr/>
        </p:nvSpPr>
        <p:spPr>
          <a:xfrm>
            <a:off x="1190810" y="2278355"/>
            <a:ext cx="6098562" cy="17645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marL="638923" indent="-469900" algn="l">
              <a:lnSpc>
                <a:spcPct val="90000"/>
              </a:lnSpc>
              <a:defRPr sz="6700" spc="-133">
                <a:solidFill>
                  <a:srgbClr val="000000"/>
                </a:solidFill>
                <a:latin typeface="Helvetica Neue Medium"/>
                <a:ea typeface="Helvetica Neue Medium"/>
                <a:cs typeface="Helvetica Neue Medium"/>
                <a:sym typeface="Helvetica Neue Medium"/>
              </a:defRPr>
            </a:lvl1pPr>
          </a:lstStyle>
          <a:p>
            <a:r>
              <a:rPr sz="4000" dirty="0">
                <a:latin typeface="+mn-lt"/>
                <a:ea typeface="Verdana" panose="020B0604030504040204" pitchFamily="34" charset="0"/>
                <a:cs typeface="Verdana" panose="020B0604030504040204" pitchFamily="34" charset="0"/>
              </a:rPr>
              <a:t>“Adding manpower to a late software project makes it later”</a:t>
            </a:r>
          </a:p>
        </p:txBody>
      </p:sp>
      <p:pic>
        <p:nvPicPr>
          <p:cNvPr id="6" name="Image" descr="Image">
            <a:extLst>
              <a:ext uri="{FF2B5EF4-FFF2-40B4-BE49-F238E27FC236}">
                <a16:creationId xmlns:a16="http://schemas.microsoft.com/office/drawing/2014/main" id="{26986328-D2C5-0045-98F6-16842DAD49C6}"/>
              </a:ext>
            </a:extLst>
          </p:cNvPr>
          <p:cNvPicPr>
            <a:picLocks noChangeAspect="1"/>
          </p:cNvPicPr>
          <p:nvPr/>
        </p:nvPicPr>
        <p:blipFill>
          <a:blip r:embed="rId3"/>
          <a:stretch>
            <a:fillRect/>
          </a:stretch>
        </p:blipFill>
        <p:spPr>
          <a:xfrm>
            <a:off x="8876703" y="1583802"/>
            <a:ext cx="2771926" cy="4157889"/>
          </a:xfrm>
          <a:prstGeom prst="rect">
            <a:avLst/>
          </a:prstGeom>
          <a:ln w="12700">
            <a:miter lim="400000"/>
          </a:ln>
        </p:spPr>
      </p:pic>
      <p:sp>
        <p:nvSpPr>
          <p:cNvPr id="7" name="Fred Brooks, 1975">
            <a:extLst>
              <a:ext uri="{FF2B5EF4-FFF2-40B4-BE49-F238E27FC236}">
                <a16:creationId xmlns:a16="http://schemas.microsoft.com/office/drawing/2014/main" id="{9E25AD8C-C4D6-7846-BEF9-3FE5556E59A1}"/>
              </a:ext>
            </a:extLst>
          </p:cNvPr>
          <p:cNvSpPr txBox="1"/>
          <p:nvPr/>
        </p:nvSpPr>
        <p:spPr>
          <a:xfrm>
            <a:off x="5392148" y="4042941"/>
            <a:ext cx="2008435"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defRPr sz="3200" b="1">
                <a:solidFill>
                  <a:srgbClr val="000000"/>
                </a:solidFill>
              </a:defRPr>
            </a:lvl1pPr>
          </a:lstStyle>
          <a:p>
            <a:r>
              <a:rPr sz="2000" b="0" dirty="0"/>
              <a:t>Fred Brooks, 1975</a:t>
            </a:r>
          </a:p>
        </p:txBody>
      </p:sp>
    </p:spTree>
    <p:extLst>
      <p:ext uri="{BB962C8B-B14F-4D97-AF65-F5344CB8AC3E}">
        <p14:creationId xmlns:p14="http://schemas.microsoft.com/office/powerpoint/2010/main" val="235161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B5084-DEE0-38A3-8C6B-AA258EBD361C}"/>
              </a:ext>
            </a:extLst>
          </p:cNvPr>
          <p:cNvSpPr>
            <a:spLocks noGrp="1"/>
          </p:cNvSpPr>
          <p:nvPr>
            <p:ph type="title"/>
          </p:nvPr>
        </p:nvSpPr>
        <p:spPr/>
        <p:txBody>
          <a:bodyPr>
            <a:noAutofit/>
          </a:bodyPr>
          <a:lstStyle/>
          <a:p>
            <a:r>
              <a:rPr lang="en-US" sz="3600" dirty="0"/>
              <a:t>So, software engineering must encompass:</a:t>
            </a:r>
          </a:p>
        </p:txBody>
      </p:sp>
      <p:sp>
        <p:nvSpPr>
          <p:cNvPr id="4" name="Slide Number Placeholder 3">
            <a:extLst>
              <a:ext uri="{FF2B5EF4-FFF2-40B4-BE49-F238E27FC236}">
                <a16:creationId xmlns:a16="http://schemas.microsoft.com/office/drawing/2014/main" id="{6CA74BD2-BCBE-B6ED-D782-AFF1ABCE433C}"/>
              </a:ext>
            </a:extLst>
          </p:cNvPr>
          <p:cNvSpPr>
            <a:spLocks noGrp="1"/>
          </p:cNvSpPr>
          <p:nvPr>
            <p:ph type="sldNum" sz="quarter" idx="12"/>
          </p:nvPr>
        </p:nvSpPr>
        <p:spPr/>
        <p:txBody>
          <a:bodyPr>
            <a:normAutofit/>
          </a:bodyPr>
          <a:lstStyle/>
          <a:p>
            <a:pPr>
              <a:spcAft>
                <a:spcPts val="600"/>
              </a:spcAft>
            </a:pPr>
            <a:fld id="{20F37917-FD3A-4669-9018-DA04BCDD3D75}" type="slidenum">
              <a:rPr lang="en-US" smtClean="0"/>
              <a:pPr>
                <a:spcAft>
                  <a:spcPts val="600"/>
                </a:spcAft>
              </a:pPr>
              <a:t>11</a:t>
            </a:fld>
            <a:endParaRPr lang="en-US"/>
          </a:p>
        </p:txBody>
      </p:sp>
      <p:grpSp>
        <p:nvGrpSpPr>
          <p:cNvPr id="3" name="Group 2">
            <a:extLst>
              <a:ext uri="{FF2B5EF4-FFF2-40B4-BE49-F238E27FC236}">
                <a16:creationId xmlns:a16="http://schemas.microsoft.com/office/drawing/2014/main" id="{AC5D1FC0-9D27-38FE-69A4-7BB029453E95}"/>
              </a:ext>
            </a:extLst>
          </p:cNvPr>
          <p:cNvGrpSpPr/>
          <p:nvPr/>
        </p:nvGrpSpPr>
        <p:grpSpPr>
          <a:xfrm>
            <a:off x="2139034" y="2454732"/>
            <a:ext cx="974268" cy="974268"/>
            <a:chOff x="7949361" y="2403792"/>
            <a:chExt cx="1887188" cy="1887188"/>
          </a:xfrm>
        </p:grpSpPr>
        <p:sp>
          <p:nvSpPr>
            <p:cNvPr id="5" name="Rectangle: Diagonal Corners Rounded 13">
              <a:extLst>
                <a:ext uri="{FF2B5EF4-FFF2-40B4-BE49-F238E27FC236}">
                  <a16:creationId xmlns:a16="http://schemas.microsoft.com/office/drawing/2014/main" id="{1C42C451-610C-F5CA-6917-8F9C841FFC66}"/>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5" descr="Group">
              <a:extLst>
                <a:ext uri="{FF2B5EF4-FFF2-40B4-BE49-F238E27FC236}">
                  <a16:creationId xmlns:a16="http://schemas.microsoft.com/office/drawing/2014/main" id="{89A066EC-4D0F-D9B1-0F6B-B084D35D5C3F}"/>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10" name="Group 9">
            <a:extLst>
              <a:ext uri="{FF2B5EF4-FFF2-40B4-BE49-F238E27FC236}">
                <a16:creationId xmlns:a16="http://schemas.microsoft.com/office/drawing/2014/main" id="{2E0F466D-02D8-DA55-854C-03DEB1192677}"/>
              </a:ext>
            </a:extLst>
          </p:cNvPr>
          <p:cNvGrpSpPr/>
          <p:nvPr/>
        </p:nvGrpSpPr>
        <p:grpSpPr>
          <a:xfrm>
            <a:off x="5302701" y="2454732"/>
            <a:ext cx="974268" cy="974267"/>
            <a:chOff x="679049" y="2403793"/>
            <a:chExt cx="1887188" cy="1887187"/>
          </a:xfrm>
        </p:grpSpPr>
        <p:sp>
          <p:nvSpPr>
            <p:cNvPr id="21" name="Rectangle: Diagonal Corners Rounded 6">
              <a:extLst>
                <a:ext uri="{FF2B5EF4-FFF2-40B4-BE49-F238E27FC236}">
                  <a16:creationId xmlns:a16="http://schemas.microsoft.com/office/drawing/2014/main" id="{03790B6F-7375-DD00-725A-9F0C117A00A9}"/>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Rectangle 21" descr="Gears">
              <a:extLst>
                <a:ext uri="{FF2B5EF4-FFF2-40B4-BE49-F238E27FC236}">
                  <a16:creationId xmlns:a16="http://schemas.microsoft.com/office/drawing/2014/main" id="{2AD02F0F-C28E-58F0-A1C3-EAB098A35E9D}"/>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23" name="Group 22">
            <a:extLst>
              <a:ext uri="{FF2B5EF4-FFF2-40B4-BE49-F238E27FC236}">
                <a16:creationId xmlns:a16="http://schemas.microsoft.com/office/drawing/2014/main" id="{168EE07A-5217-5957-5370-B04610FDD332}"/>
              </a:ext>
            </a:extLst>
          </p:cNvPr>
          <p:cNvGrpSpPr/>
          <p:nvPr/>
        </p:nvGrpSpPr>
        <p:grpSpPr>
          <a:xfrm>
            <a:off x="8466369" y="2454732"/>
            <a:ext cx="974267" cy="974267"/>
            <a:chOff x="4314206" y="2403793"/>
            <a:chExt cx="1887187" cy="1887187"/>
          </a:xfrm>
        </p:grpSpPr>
        <p:sp>
          <p:nvSpPr>
            <p:cNvPr id="24" name="Rectangle: Diagonal Corners Rounded 10">
              <a:extLst>
                <a:ext uri="{FF2B5EF4-FFF2-40B4-BE49-F238E27FC236}">
                  <a16:creationId xmlns:a16="http://schemas.microsoft.com/office/drawing/2014/main" id="{F3B755A7-EBF5-8BC7-998A-3527F4F2AF20}"/>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ectangle 24" descr="Illustrator with solid fill">
              <a:extLst>
                <a:ext uri="{FF2B5EF4-FFF2-40B4-BE49-F238E27FC236}">
                  <a16:creationId xmlns:a16="http://schemas.microsoft.com/office/drawing/2014/main" id="{9149794E-769C-5739-5A07-07D4A3A1F696}"/>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sp>
        <p:nvSpPr>
          <p:cNvPr id="26" name="Freeform: Shape 15">
            <a:extLst>
              <a:ext uri="{FF2B5EF4-FFF2-40B4-BE49-F238E27FC236}">
                <a16:creationId xmlns:a16="http://schemas.microsoft.com/office/drawing/2014/main" id="{2CD9D8B1-D47E-3C6D-592A-8D9A673C9DAD}"/>
              </a:ext>
            </a:extLst>
          </p:cNvPr>
          <p:cNvSpPr/>
          <p:nvPr/>
        </p:nvSpPr>
        <p:spPr>
          <a:xfrm>
            <a:off x="1079293" y="3838169"/>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People,</a:t>
            </a:r>
          </a:p>
        </p:txBody>
      </p:sp>
      <p:sp>
        <p:nvSpPr>
          <p:cNvPr id="27" name="Freeform: Shape 15">
            <a:extLst>
              <a:ext uri="{FF2B5EF4-FFF2-40B4-BE49-F238E27FC236}">
                <a16:creationId xmlns:a16="http://schemas.microsoft.com/office/drawing/2014/main" id="{B57E5F0F-F827-7A81-097E-5A90BCF2DA92}"/>
              </a:ext>
            </a:extLst>
          </p:cNvPr>
          <p:cNvSpPr/>
          <p:nvPr/>
        </p:nvSpPr>
        <p:spPr>
          <a:xfrm>
            <a:off x="4242959" y="3838168"/>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PROCESSES,</a:t>
            </a:r>
          </a:p>
        </p:txBody>
      </p:sp>
      <p:sp>
        <p:nvSpPr>
          <p:cNvPr id="28" name="Freeform: Shape 15">
            <a:extLst>
              <a:ext uri="{FF2B5EF4-FFF2-40B4-BE49-F238E27FC236}">
                <a16:creationId xmlns:a16="http://schemas.microsoft.com/office/drawing/2014/main" id="{2EB3F9A1-06D0-0B38-A6E4-AE16CCB3C9ED}"/>
              </a:ext>
            </a:extLst>
          </p:cNvPr>
          <p:cNvSpPr/>
          <p:nvPr/>
        </p:nvSpPr>
        <p:spPr>
          <a:xfrm>
            <a:off x="7406625" y="381267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&amp; Programs</a:t>
            </a:r>
          </a:p>
        </p:txBody>
      </p:sp>
    </p:spTree>
    <p:extLst>
      <p:ext uri="{BB962C8B-B14F-4D97-AF65-F5344CB8AC3E}">
        <p14:creationId xmlns:p14="http://schemas.microsoft.com/office/powerpoint/2010/main" val="3712088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A894C-B2D7-DC8D-D716-DD6357D837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DAD64A-22EE-F85D-521C-A75C8D77D4A2}"/>
              </a:ext>
            </a:extLst>
          </p:cNvPr>
          <p:cNvSpPr>
            <a:spLocks noGrp="1"/>
          </p:cNvSpPr>
          <p:nvPr>
            <p:ph type="title"/>
          </p:nvPr>
        </p:nvSpPr>
        <p:spPr/>
        <p:txBody>
          <a:bodyPr/>
          <a:lstStyle/>
          <a:p>
            <a:r>
              <a:rPr lang="en-US" dirty="0"/>
              <a:t>The course will cover</a:t>
            </a:r>
          </a:p>
        </p:txBody>
      </p:sp>
      <p:sp>
        <p:nvSpPr>
          <p:cNvPr id="3" name="Text Placeholder 2">
            <a:extLst>
              <a:ext uri="{FF2B5EF4-FFF2-40B4-BE49-F238E27FC236}">
                <a16:creationId xmlns:a16="http://schemas.microsoft.com/office/drawing/2014/main" id="{7EA00417-2681-0C33-06F9-71BA7AA87E3E}"/>
              </a:ext>
            </a:extLst>
          </p:cNvPr>
          <p:cNvSpPr>
            <a:spLocks noGrp="1"/>
          </p:cNvSpPr>
          <p:nvPr>
            <p:ph idx="1"/>
          </p:nvPr>
        </p:nvSpPr>
        <p:spPr/>
        <p:txBody>
          <a:bodyPr>
            <a:normAutofit fontScale="92500" lnSpcReduction="10000"/>
          </a:bodyPr>
          <a:lstStyle/>
          <a:p>
            <a:r>
              <a:rPr lang="en-US" dirty="0"/>
              <a:t>People</a:t>
            </a:r>
          </a:p>
          <a:p>
            <a:pPr lvl="1"/>
            <a:r>
              <a:rPr lang="en-US" dirty="0"/>
              <a:t>how to organize software teams and make them function effectively</a:t>
            </a:r>
          </a:p>
          <a:p>
            <a:pPr lvl="1"/>
            <a:r>
              <a:rPr lang="en-US" dirty="0"/>
              <a:t>how software engineering teams work in larger organizations</a:t>
            </a:r>
          </a:p>
          <a:p>
            <a:r>
              <a:rPr lang="en-US" dirty="0"/>
              <a:t>Processes</a:t>
            </a:r>
          </a:p>
          <a:p>
            <a:pPr lvl="1"/>
            <a:r>
              <a:rPr lang="en-US" dirty="0"/>
              <a:t>how to divide a large project into engineering tasks</a:t>
            </a:r>
          </a:p>
          <a:p>
            <a:pPr lvl="1"/>
            <a:r>
              <a:rPr lang="en-US" dirty="0"/>
              <a:t>how to coordinate the tasks to form a coherent whole</a:t>
            </a:r>
          </a:p>
          <a:p>
            <a:r>
              <a:rPr lang="en-US" dirty="0"/>
              <a:t>Programs</a:t>
            </a:r>
          </a:p>
          <a:p>
            <a:pPr lvl="1"/>
            <a:r>
              <a:rPr lang="en-US" dirty="0"/>
              <a:t>how to write programs that people can understand and maintain</a:t>
            </a:r>
          </a:p>
          <a:p>
            <a:pPr lvl="1"/>
            <a:r>
              <a:rPr lang="en-US" dirty="0"/>
              <a:t>…focusing on a particular domain (medium-sized web applications)</a:t>
            </a:r>
          </a:p>
        </p:txBody>
      </p:sp>
      <p:sp>
        <p:nvSpPr>
          <p:cNvPr id="4" name="Slide Number Placeholder 3">
            <a:extLst>
              <a:ext uri="{FF2B5EF4-FFF2-40B4-BE49-F238E27FC236}">
                <a16:creationId xmlns:a16="http://schemas.microsoft.com/office/drawing/2014/main" id="{244E9866-05E7-BA22-1355-19DDD1AEFB74}"/>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12</a:t>
            </a:fld>
            <a:endParaRPr lang="en-US"/>
          </a:p>
        </p:txBody>
      </p:sp>
    </p:spTree>
    <p:extLst>
      <p:ext uri="{BB962C8B-B14F-4D97-AF65-F5344CB8AC3E}">
        <p14:creationId xmlns:p14="http://schemas.microsoft.com/office/powerpoint/2010/main" val="2156136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7EA4CCD-E155-51C2-4D08-F4073FF47DE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C39E728-8086-5E41-2C19-BA499160C39E}"/>
              </a:ext>
            </a:extLst>
          </p:cNvPr>
          <p:cNvSpPr>
            <a:spLocks noGrp="1"/>
          </p:cNvSpPr>
          <p:nvPr>
            <p:ph type="title"/>
          </p:nvPr>
        </p:nvSpPr>
        <p:spPr/>
        <p:txBody>
          <a:bodyPr>
            <a:normAutofit/>
          </a:bodyPr>
          <a:lstStyle/>
          <a:p>
            <a:r>
              <a:rPr lang="en-US" sz="3600" dirty="0"/>
              <a:t>Think of {your software’s} design at three scales</a:t>
            </a:r>
          </a:p>
        </p:txBody>
      </p:sp>
      <p:graphicFrame>
        <p:nvGraphicFramePr>
          <p:cNvPr id="10" name="Content Placeholder 2">
            <a:extLst>
              <a:ext uri="{FF2B5EF4-FFF2-40B4-BE49-F238E27FC236}">
                <a16:creationId xmlns:a16="http://schemas.microsoft.com/office/drawing/2014/main" id="{BD762AA2-B8E6-CE63-C277-9D78BC5B5A1B}"/>
              </a:ext>
            </a:extLst>
          </p:cNvPr>
          <p:cNvGraphicFramePr>
            <a:graphicFrameLocks/>
          </p:cNvGraphicFramePr>
          <p:nvPr/>
        </p:nvGraphicFramePr>
        <p:xfrm>
          <a:off x="1142999" y="1674415"/>
          <a:ext cx="8311243"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7474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8A269-721F-3674-5D13-340C0CF6299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16F992-D902-1A1A-BB11-EE3ACEB49A34}"/>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E201F5B-AED6-3BAE-A388-93363B88E630}"/>
              </a:ext>
            </a:extLst>
          </p:cNvPr>
          <p:cNvSpPr>
            <a:spLocks noGrp="1"/>
          </p:cNvSpPr>
          <p:nvPr>
            <p:ph type="title"/>
          </p:nvPr>
        </p:nvSpPr>
        <p:spPr>
          <a:xfrm>
            <a:off x="838200" y="18255"/>
            <a:ext cx="10515600" cy="1325563"/>
          </a:xfrm>
        </p:spPr>
        <p:txBody>
          <a:bodyPr>
            <a:noAutofit/>
          </a:bodyPr>
          <a:lstStyle/>
          <a:p>
            <a:r>
              <a:rPr lang="en-US" sz="3600" dirty="0"/>
              <a:t>So, software engineering must encompass:</a:t>
            </a:r>
          </a:p>
        </p:txBody>
      </p:sp>
      <p:sp>
        <p:nvSpPr>
          <p:cNvPr id="7" name="Rectangle: Diagonal Corners Rounded 6">
            <a:extLst>
              <a:ext uri="{FF2B5EF4-FFF2-40B4-BE49-F238E27FC236}">
                <a16:creationId xmlns:a16="http://schemas.microsoft.com/office/drawing/2014/main" id="{A897F751-526E-78EE-7E74-C1A76288B589}"/>
              </a:ext>
            </a:extLst>
          </p:cNvPr>
          <p:cNvSpPr/>
          <p:nvPr/>
        </p:nvSpPr>
        <p:spPr>
          <a:xfrm>
            <a:off x="3676600" y="3429002"/>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Diagonal Corners Rounded 10">
            <a:extLst>
              <a:ext uri="{FF2B5EF4-FFF2-40B4-BE49-F238E27FC236}">
                <a16:creationId xmlns:a16="http://schemas.microsoft.com/office/drawing/2014/main" id="{F04EB3DF-A530-0666-8BE9-AE671350251E}"/>
              </a:ext>
            </a:extLst>
          </p:cNvPr>
          <p:cNvSpPr/>
          <p:nvPr/>
        </p:nvSpPr>
        <p:spPr>
          <a:xfrm>
            <a:off x="3676599" y="4759020"/>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Rectangle: Diagonal Corners Rounded 13">
            <a:extLst>
              <a:ext uri="{FF2B5EF4-FFF2-40B4-BE49-F238E27FC236}">
                <a16:creationId xmlns:a16="http://schemas.microsoft.com/office/drawing/2014/main" id="{FF18CBE2-B9B6-4C7B-36C8-9E0A34EC2E00}"/>
              </a:ext>
            </a:extLst>
          </p:cNvPr>
          <p:cNvSpPr/>
          <p:nvPr/>
        </p:nvSpPr>
        <p:spPr>
          <a:xfrm>
            <a:off x="3676600" y="2098983"/>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Shape 15">
            <a:extLst>
              <a:ext uri="{FF2B5EF4-FFF2-40B4-BE49-F238E27FC236}">
                <a16:creationId xmlns:a16="http://schemas.microsoft.com/office/drawing/2014/main" id="{7C645652-22A5-14F7-D5DA-881B97293D1F}"/>
              </a:ext>
            </a:extLst>
          </p:cNvPr>
          <p:cNvSpPr/>
          <p:nvPr/>
        </p:nvSpPr>
        <p:spPr>
          <a:xfrm>
            <a:off x="5011706" y="2226115"/>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PLANNING,</a:t>
            </a:r>
          </a:p>
        </p:txBody>
      </p:sp>
      <p:sp>
        <p:nvSpPr>
          <p:cNvPr id="35" name="Freeform: Shape 15">
            <a:extLst>
              <a:ext uri="{FF2B5EF4-FFF2-40B4-BE49-F238E27FC236}">
                <a16:creationId xmlns:a16="http://schemas.microsoft.com/office/drawing/2014/main" id="{1516CB84-50BA-F8D4-8363-6B91A644D53A}"/>
              </a:ext>
            </a:extLst>
          </p:cNvPr>
          <p:cNvSpPr/>
          <p:nvPr/>
        </p:nvSpPr>
        <p:spPr>
          <a:xfrm>
            <a:off x="5011706" y="3551886"/>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ORGANIZING,</a:t>
            </a:r>
          </a:p>
        </p:txBody>
      </p:sp>
      <p:sp>
        <p:nvSpPr>
          <p:cNvPr id="36" name="Freeform: Shape 15">
            <a:extLst>
              <a:ext uri="{FF2B5EF4-FFF2-40B4-BE49-F238E27FC236}">
                <a16:creationId xmlns:a16="http://schemas.microsoft.com/office/drawing/2014/main" id="{0A76054A-E50A-D28F-2241-7A166F418EEA}"/>
              </a:ext>
            </a:extLst>
          </p:cNvPr>
          <p:cNvSpPr/>
          <p:nvPr/>
        </p:nvSpPr>
        <p:spPr>
          <a:xfrm>
            <a:off x="5011706" y="4877657"/>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&amp; IMPLEMENTING</a:t>
            </a:r>
          </a:p>
        </p:txBody>
      </p:sp>
      <p:pic>
        <p:nvPicPr>
          <p:cNvPr id="43" name="Graphic 42" descr="Thought bubble with solid fill">
            <a:extLst>
              <a:ext uri="{FF2B5EF4-FFF2-40B4-BE49-F238E27FC236}">
                <a16:creationId xmlns:a16="http://schemas.microsoft.com/office/drawing/2014/main" id="{610B7663-9002-5841-5404-1CE2E7D84F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56635" y="2155617"/>
            <a:ext cx="837566" cy="837566"/>
          </a:xfrm>
          <a:prstGeom prst="rect">
            <a:avLst/>
          </a:prstGeom>
        </p:spPr>
      </p:pic>
      <p:pic>
        <p:nvPicPr>
          <p:cNvPr id="45" name="Graphic 44" descr="Flowchart with solid fill">
            <a:extLst>
              <a:ext uri="{FF2B5EF4-FFF2-40B4-BE49-F238E27FC236}">
                <a16:creationId xmlns:a16="http://schemas.microsoft.com/office/drawing/2014/main" id="{D7FB084E-0152-CB8A-530B-B0155F7BA5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8218" y="3454686"/>
            <a:ext cx="914400" cy="914400"/>
          </a:xfrm>
          <a:prstGeom prst="rect">
            <a:avLst/>
          </a:prstGeom>
        </p:spPr>
      </p:pic>
      <p:pic>
        <p:nvPicPr>
          <p:cNvPr id="47" name="Graphic 46" descr="Hammer1 with solid fill">
            <a:extLst>
              <a:ext uri="{FF2B5EF4-FFF2-40B4-BE49-F238E27FC236}">
                <a16:creationId xmlns:a16="http://schemas.microsoft.com/office/drawing/2014/main" id="{FE0B0D8D-A78A-FD41-3115-C414228B802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56635" y="4857291"/>
            <a:ext cx="837566" cy="837566"/>
          </a:xfrm>
          <a:prstGeom prst="rect">
            <a:avLst/>
          </a:prstGeom>
        </p:spPr>
      </p:pic>
    </p:spTree>
    <p:extLst>
      <p:ext uri="{BB962C8B-B14F-4D97-AF65-F5344CB8AC3E}">
        <p14:creationId xmlns:p14="http://schemas.microsoft.com/office/powerpoint/2010/main" val="952283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2C690-678B-7F0C-A956-14DBDD12C96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86C973-41AD-3115-8D5B-5217CFB0DD52}"/>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6245AC8-3AEA-63A7-35F6-DDD54E53CDEC}"/>
              </a:ext>
            </a:extLst>
          </p:cNvPr>
          <p:cNvSpPr>
            <a:spLocks noGrp="1"/>
          </p:cNvSpPr>
          <p:nvPr>
            <p:ph type="title"/>
          </p:nvPr>
        </p:nvSpPr>
        <p:spPr>
          <a:xfrm>
            <a:off x="838200" y="18255"/>
            <a:ext cx="10515600" cy="1325563"/>
          </a:xfrm>
        </p:spPr>
        <p:txBody>
          <a:bodyPr>
            <a:noAutofit/>
          </a:bodyPr>
          <a:lstStyle/>
          <a:p>
            <a:r>
              <a:rPr lang="en-US"/>
              <a:t>So, software engineering must encompass:</a:t>
            </a:r>
          </a:p>
        </p:txBody>
      </p:sp>
      <p:grpSp>
        <p:nvGrpSpPr>
          <p:cNvPr id="25" name="Group 24">
            <a:extLst>
              <a:ext uri="{FF2B5EF4-FFF2-40B4-BE49-F238E27FC236}">
                <a16:creationId xmlns:a16="http://schemas.microsoft.com/office/drawing/2014/main" id="{C4764CA5-3452-B1C5-450B-056A6051915C}"/>
              </a:ext>
            </a:extLst>
          </p:cNvPr>
          <p:cNvGrpSpPr/>
          <p:nvPr/>
        </p:nvGrpSpPr>
        <p:grpSpPr>
          <a:xfrm>
            <a:off x="4319921" y="1533426"/>
            <a:ext cx="974268" cy="974268"/>
            <a:chOff x="7949361" y="2403792"/>
            <a:chExt cx="1887188" cy="1887188"/>
          </a:xfrm>
        </p:grpSpPr>
        <p:sp>
          <p:nvSpPr>
            <p:cNvPr id="26" name="Rectangle: Diagonal Corners Rounded 13">
              <a:extLst>
                <a:ext uri="{FF2B5EF4-FFF2-40B4-BE49-F238E27FC236}">
                  <a16:creationId xmlns:a16="http://schemas.microsoft.com/office/drawing/2014/main" id="{042C7C16-0A3A-8BE9-9A34-A264521DE8EA}"/>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26" descr="Group">
              <a:extLst>
                <a:ext uri="{FF2B5EF4-FFF2-40B4-BE49-F238E27FC236}">
                  <a16:creationId xmlns:a16="http://schemas.microsoft.com/office/drawing/2014/main" id="{D6F8509C-A45E-3023-A2EE-A2BBB5798575}"/>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28" name="Group 27">
            <a:extLst>
              <a:ext uri="{FF2B5EF4-FFF2-40B4-BE49-F238E27FC236}">
                <a16:creationId xmlns:a16="http://schemas.microsoft.com/office/drawing/2014/main" id="{D6CD8944-8B06-D16F-1125-0EE562F2A52A}"/>
              </a:ext>
            </a:extLst>
          </p:cNvPr>
          <p:cNvGrpSpPr/>
          <p:nvPr/>
        </p:nvGrpSpPr>
        <p:grpSpPr>
          <a:xfrm>
            <a:off x="6892528" y="1533426"/>
            <a:ext cx="974268" cy="974267"/>
            <a:chOff x="679049" y="2403793"/>
            <a:chExt cx="1887188" cy="1887187"/>
          </a:xfrm>
        </p:grpSpPr>
        <p:sp>
          <p:nvSpPr>
            <p:cNvPr id="29" name="Rectangle: Diagonal Corners Rounded 6">
              <a:extLst>
                <a:ext uri="{FF2B5EF4-FFF2-40B4-BE49-F238E27FC236}">
                  <a16:creationId xmlns:a16="http://schemas.microsoft.com/office/drawing/2014/main" id="{4EC7302B-9DCD-D8A8-C43A-3A481F1AC19A}"/>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29" descr="Gears">
              <a:extLst>
                <a:ext uri="{FF2B5EF4-FFF2-40B4-BE49-F238E27FC236}">
                  <a16:creationId xmlns:a16="http://schemas.microsoft.com/office/drawing/2014/main" id="{ED111A2B-809E-F482-F2C4-0CEE359FB028}"/>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C1C6A051-D0C8-A008-9EF6-848C7894E78A}"/>
              </a:ext>
            </a:extLst>
          </p:cNvPr>
          <p:cNvGrpSpPr/>
          <p:nvPr/>
        </p:nvGrpSpPr>
        <p:grpSpPr>
          <a:xfrm>
            <a:off x="9465135" y="1533426"/>
            <a:ext cx="974267" cy="974267"/>
            <a:chOff x="4314206" y="2403793"/>
            <a:chExt cx="1887187" cy="1887187"/>
          </a:xfrm>
        </p:grpSpPr>
        <p:sp>
          <p:nvSpPr>
            <p:cNvPr id="32" name="Rectangle: Diagonal Corners Rounded 10">
              <a:extLst>
                <a:ext uri="{FF2B5EF4-FFF2-40B4-BE49-F238E27FC236}">
                  <a16:creationId xmlns:a16="http://schemas.microsoft.com/office/drawing/2014/main" id="{966AB772-C9D5-2A38-EFE7-2C21FC3F0652}"/>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32" descr="Illustrator with solid fill">
              <a:extLst>
                <a:ext uri="{FF2B5EF4-FFF2-40B4-BE49-F238E27FC236}">
                  <a16:creationId xmlns:a16="http://schemas.microsoft.com/office/drawing/2014/main" id="{051D621A-6CBA-7240-958C-BD1145400E3E}"/>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sp>
        <p:nvSpPr>
          <p:cNvPr id="3" name="Rectangle: Diagonal Corners Rounded 6">
            <a:extLst>
              <a:ext uri="{FF2B5EF4-FFF2-40B4-BE49-F238E27FC236}">
                <a16:creationId xmlns:a16="http://schemas.microsoft.com/office/drawing/2014/main" id="{DD53423A-EE0B-C2DA-C784-11B7A019B9AD}"/>
              </a:ext>
            </a:extLst>
          </p:cNvPr>
          <p:cNvSpPr/>
          <p:nvPr/>
        </p:nvSpPr>
        <p:spPr>
          <a:xfrm>
            <a:off x="3094269" y="4395624"/>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Rectangle: Diagonal Corners Rounded 10">
            <a:extLst>
              <a:ext uri="{FF2B5EF4-FFF2-40B4-BE49-F238E27FC236}">
                <a16:creationId xmlns:a16="http://schemas.microsoft.com/office/drawing/2014/main" id="{82FE0CDE-78E0-88FA-2D85-2A18968D3E43}"/>
              </a:ext>
            </a:extLst>
          </p:cNvPr>
          <p:cNvSpPr/>
          <p:nvPr/>
        </p:nvSpPr>
        <p:spPr>
          <a:xfrm>
            <a:off x="3071193" y="5639377"/>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Diagonal Corners Rounded 13">
            <a:extLst>
              <a:ext uri="{FF2B5EF4-FFF2-40B4-BE49-F238E27FC236}">
                <a16:creationId xmlns:a16="http://schemas.microsoft.com/office/drawing/2014/main" id="{8A2ADACB-8CAA-4A8E-E2C7-226F9E00C641}"/>
              </a:ext>
            </a:extLst>
          </p:cNvPr>
          <p:cNvSpPr/>
          <p:nvPr/>
        </p:nvSpPr>
        <p:spPr>
          <a:xfrm>
            <a:off x="3094269" y="3151870"/>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Graphic 8" descr="Thought bubble with solid fill">
            <a:extLst>
              <a:ext uri="{FF2B5EF4-FFF2-40B4-BE49-F238E27FC236}">
                <a16:creationId xmlns:a16="http://schemas.microsoft.com/office/drawing/2014/main" id="{52B0A96B-8B7E-894A-F542-32973FFC9A5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6EEACE56-B290-BEA9-F568-90194048C52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E63C1345-B981-CFB7-7CF0-53D5F7E5AF8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33498D6B-F270-EAAA-8015-9E64E6301CB9}"/>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implementing</a:t>
            </a:r>
          </a:p>
        </p:txBody>
      </p:sp>
      <p:sp>
        <p:nvSpPr>
          <p:cNvPr id="23" name="Freeform: Shape 15">
            <a:extLst>
              <a:ext uri="{FF2B5EF4-FFF2-40B4-BE49-F238E27FC236}">
                <a16:creationId xmlns:a16="http://schemas.microsoft.com/office/drawing/2014/main" id="{0855420C-B7DB-1CA9-E810-71AF950D36F9}"/>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ORGANIZING</a:t>
            </a:r>
          </a:p>
        </p:txBody>
      </p:sp>
      <p:sp>
        <p:nvSpPr>
          <p:cNvPr id="24" name="Freeform: Shape 15">
            <a:extLst>
              <a:ext uri="{FF2B5EF4-FFF2-40B4-BE49-F238E27FC236}">
                <a16:creationId xmlns:a16="http://schemas.microsoft.com/office/drawing/2014/main" id="{FD277AB1-3DC1-CE75-55F8-5ACF2AE0611D}"/>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PLANNING</a:t>
            </a:r>
          </a:p>
        </p:txBody>
      </p:sp>
      <p:sp>
        <p:nvSpPr>
          <p:cNvPr id="36" name="Freeform: Shape 15">
            <a:extLst>
              <a:ext uri="{FF2B5EF4-FFF2-40B4-BE49-F238E27FC236}">
                <a16:creationId xmlns:a16="http://schemas.microsoft.com/office/drawing/2014/main" id="{F404F11D-0365-ECEB-4C9B-8E4840AC0D6A}"/>
              </a:ext>
            </a:extLst>
          </p:cNvPr>
          <p:cNvSpPr/>
          <p:nvPr/>
        </p:nvSpPr>
        <p:spPr>
          <a:xfrm>
            <a:off x="4319921" y="2449319"/>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PEOPLE</a:t>
            </a:r>
          </a:p>
        </p:txBody>
      </p:sp>
      <p:sp>
        <p:nvSpPr>
          <p:cNvPr id="37" name="Freeform: Shape 15">
            <a:extLst>
              <a:ext uri="{FF2B5EF4-FFF2-40B4-BE49-F238E27FC236}">
                <a16:creationId xmlns:a16="http://schemas.microsoft.com/office/drawing/2014/main" id="{4482EEFC-E7FD-4E30-0790-1A0A999776D0}"/>
              </a:ext>
            </a:extLst>
          </p:cNvPr>
          <p:cNvSpPr/>
          <p:nvPr/>
        </p:nvSpPr>
        <p:spPr>
          <a:xfrm>
            <a:off x="6892528"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PROCESSES</a:t>
            </a:r>
          </a:p>
        </p:txBody>
      </p:sp>
      <p:sp>
        <p:nvSpPr>
          <p:cNvPr id="38" name="Freeform: Shape 15">
            <a:extLst>
              <a:ext uri="{FF2B5EF4-FFF2-40B4-BE49-F238E27FC236}">
                <a16:creationId xmlns:a16="http://schemas.microsoft.com/office/drawing/2014/main" id="{158722E3-47DC-DB5C-DD50-339BB0EEB5C5}"/>
              </a:ext>
            </a:extLst>
          </p:cNvPr>
          <p:cNvSpPr/>
          <p:nvPr/>
        </p:nvSpPr>
        <p:spPr>
          <a:xfrm>
            <a:off x="9465135"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PROGRAMS</a:t>
            </a:r>
          </a:p>
        </p:txBody>
      </p:sp>
      <p:graphicFrame>
        <p:nvGraphicFramePr>
          <p:cNvPr id="40" name="Table 39">
            <a:extLst>
              <a:ext uri="{FF2B5EF4-FFF2-40B4-BE49-F238E27FC236}">
                <a16:creationId xmlns:a16="http://schemas.microsoft.com/office/drawing/2014/main" id="{E4636267-2DAF-3ED4-16AB-AD01BD99A341}"/>
              </a:ext>
            </a:extLst>
          </p:cNvPr>
          <p:cNvGraphicFramePr>
            <a:graphicFrameLocks noGrp="1"/>
          </p:cNvGraphicFramePr>
          <p:nvPr/>
        </p:nvGraphicFramePr>
        <p:xfrm>
          <a:off x="4319921" y="3065605"/>
          <a:ext cx="7636290" cy="3655869"/>
        </p:xfrm>
        <a:graphic>
          <a:graphicData uri="http://schemas.openxmlformats.org/drawingml/2006/table">
            <a:tbl>
              <a:tblPr firstRow="1" bandRow="1">
                <a:tableStyleId>{5940675A-B579-460E-94D1-54222C63F5DA}</a:tableStyleId>
              </a:tblPr>
              <a:tblGrid>
                <a:gridCol w="2545430">
                  <a:extLst>
                    <a:ext uri="{9D8B030D-6E8A-4147-A177-3AD203B41FA5}">
                      <a16:colId xmlns:a16="http://schemas.microsoft.com/office/drawing/2014/main" val="3480838859"/>
                    </a:ext>
                  </a:extLst>
                </a:gridCol>
                <a:gridCol w="2545430">
                  <a:extLst>
                    <a:ext uri="{9D8B030D-6E8A-4147-A177-3AD203B41FA5}">
                      <a16:colId xmlns:a16="http://schemas.microsoft.com/office/drawing/2014/main" val="732385373"/>
                    </a:ext>
                  </a:extLst>
                </a:gridCol>
                <a:gridCol w="2545430">
                  <a:extLst>
                    <a:ext uri="{9D8B030D-6E8A-4147-A177-3AD203B41FA5}">
                      <a16:colId xmlns:a16="http://schemas.microsoft.com/office/drawing/2014/main" val="59920267"/>
                    </a:ext>
                  </a:extLst>
                </a:gridCol>
              </a:tblGrid>
              <a:tr h="120744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152792755"/>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468450731"/>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839592428"/>
                  </a:ext>
                </a:extLst>
              </a:tr>
            </a:tbl>
          </a:graphicData>
        </a:graphic>
      </p:graphicFrame>
      <p:sp>
        <p:nvSpPr>
          <p:cNvPr id="7" name="Rounded Rectangle 6">
            <a:extLst>
              <a:ext uri="{FF2B5EF4-FFF2-40B4-BE49-F238E27FC236}">
                <a16:creationId xmlns:a16="http://schemas.microsoft.com/office/drawing/2014/main" id="{B312A93E-4656-73CA-F3F2-719EBC5CB42B}"/>
              </a:ext>
            </a:extLst>
          </p:cNvPr>
          <p:cNvSpPr/>
          <p:nvPr/>
        </p:nvSpPr>
        <p:spPr>
          <a:xfrm>
            <a:off x="4223153" y="3785605"/>
            <a:ext cx="7819323" cy="2252886"/>
          </a:xfrm>
          <a:prstGeom prst="round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EEE9C06B-105E-3095-362A-692DA40CEBE1}"/>
              </a:ext>
            </a:extLst>
          </p:cNvPr>
          <p:cNvSpPr txBox="1"/>
          <p:nvPr/>
        </p:nvSpPr>
        <p:spPr>
          <a:xfrm rot="20560248">
            <a:off x="5469857" y="4458579"/>
            <a:ext cx="4793876"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prstClr val="black"/>
                </a:solidFill>
                <a:effectLst/>
                <a:uLnTx/>
                <a:uFillTx/>
                <a:latin typeface="Calibri" panose="020F0502020204030204"/>
                <a:ea typeface="+mn-ea"/>
                <a:cs typeface="+mn-cs"/>
              </a:rPr>
              <a:t>This class is here-</a:t>
            </a:r>
            <a:r>
              <a:rPr kumimoji="0" lang="en-US" sz="4400" b="0" i="0" u="none" strike="noStrike" kern="1200" cap="none" spc="0" normalizeH="0" baseline="0" noProof="0" err="1">
                <a:ln>
                  <a:noFill/>
                </a:ln>
                <a:solidFill>
                  <a:prstClr val="black"/>
                </a:solidFill>
                <a:effectLst/>
                <a:uLnTx/>
                <a:uFillTx/>
                <a:latin typeface="Calibri" panose="020F0502020204030204"/>
                <a:ea typeface="+mn-ea"/>
                <a:cs typeface="+mn-cs"/>
              </a:rPr>
              <a:t>ish</a:t>
            </a:r>
            <a:endParaRPr kumimoji="0" lang="en-US" sz="4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002248DA-6EB6-C4CE-2452-65CADD700B99}"/>
              </a:ext>
            </a:extLst>
          </p:cNvPr>
          <p:cNvSpPr txBox="1"/>
          <p:nvPr/>
        </p:nvSpPr>
        <p:spPr>
          <a:xfrm rot="20560248">
            <a:off x="8490449" y="6056817"/>
            <a:ext cx="178895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previous</a:t>
            </a:r>
          </a:p>
        </p:txBody>
      </p:sp>
      <p:sp>
        <p:nvSpPr>
          <p:cNvPr id="12" name="TextBox 11">
            <a:extLst>
              <a:ext uri="{FF2B5EF4-FFF2-40B4-BE49-F238E27FC236}">
                <a16:creationId xmlns:a16="http://schemas.microsoft.com/office/drawing/2014/main" id="{59ABD3B6-6C92-F5D2-F524-FF255F0CFCDB}"/>
              </a:ext>
            </a:extLst>
          </p:cNvPr>
          <p:cNvSpPr txBox="1"/>
          <p:nvPr/>
        </p:nvSpPr>
        <p:spPr>
          <a:xfrm rot="20560248">
            <a:off x="9699493" y="6121632"/>
            <a:ext cx="147989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classes</a:t>
            </a:r>
          </a:p>
        </p:txBody>
      </p:sp>
      <p:sp>
        <p:nvSpPr>
          <p:cNvPr id="14" name="TextBox 13">
            <a:extLst>
              <a:ext uri="{FF2B5EF4-FFF2-40B4-BE49-F238E27FC236}">
                <a16:creationId xmlns:a16="http://schemas.microsoft.com/office/drawing/2014/main" id="{49BC99CF-4421-64FA-DBC5-340FFFCFBE5F}"/>
              </a:ext>
            </a:extLst>
          </p:cNvPr>
          <p:cNvSpPr txBox="1"/>
          <p:nvPr/>
        </p:nvSpPr>
        <p:spPr>
          <a:xfrm rot="20560248">
            <a:off x="6268119" y="3050962"/>
            <a:ext cx="82426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out</a:t>
            </a:r>
          </a:p>
        </p:txBody>
      </p:sp>
      <p:sp>
        <p:nvSpPr>
          <p:cNvPr id="15" name="TextBox 14">
            <a:extLst>
              <a:ext uri="{FF2B5EF4-FFF2-40B4-BE49-F238E27FC236}">
                <a16:creationId xmlns:a16="http://schemas.microsoft.com/office/drawing/2014/main" id="{D3FAE872-CA83-FE91-113D-CAB9B02A572F}"/>
              </a:ext>
            </a:extLst>
          </p:cNvPr>
          <p:cNvSpPr txBox="1"/>
          <p:nvPr/>
        </p:nvSpPr>
        <p:spPr>
          <a:xfrm rot="20560248">
            <a:off x="6910334" y="3112440"/>
            <a:ext cx="56938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of</a:t>
            </a:r>
          </a:p>
        </p:txBody>
      </p:sp>
      <p:sp>
        <p:nvSpPr>
          <p:cNvPr id="16" name="TextBox 15">
            <a:extLst>
              <a:ext uri="{FF2B5EF4-FFF2-40B4-BE49-F238E27FC236}">
                <a16:creationId xmlns:a16="http://schemas.microsoft.com/office/drawing/2014/main" id="{4B36E1E8-CA86-D918-153A-966C4F2ABEFC}"/>
              </a:ext>
            </a:extLst>
          </p:cNvPr>
          <p:cNvSpPr txBox="1"/>
          <p:nvPr/>
        </p:nvSpPr>
        <p:spPr>
          <a:xfrm rot="20560248">
            <a:off x="7295987" y="3064408"/>
            <a:ext cx="127246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scope</a:t>
            </a:r>
          </a:p>
        </p:txBody>
      </p:sp>
      <p:sp>
        <p:nvSpPr>
          <p:cNvPr id="17" name="TextBox 16">
            <a:extLst>
              <a:ext uri="{FF2B5EF4-FFF2-40B4-BE49-F238E27FC236}">
                <a16:creationId xmlns:a16="http://schemas.microsoft.com/office/drawing/2014/main" id="{2A70A11E-19C7-7950-2F35-73985A893E9C}"/>
              </a:ext>
            </a:extLst>
          </p:cNvPr>
          <p:cNvSpPr txBox="1"/>
          <p:nvPr/>
        </p:nvSpPr>
        <p:spPr>
          <a:xfrm rot="20560248">
            <a:off x="10891869" y="6121632"/>
            <a:ext cx="135966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(OOD)</a:t>
            </a:r>
          </a:p>
        </p:txBody>
      </p:sp>
      <p:sp>
        <p:nvSpPr>
          <p:cNvPr id="18" name="TextBox 17">
            <a:extLst>
              <a:ext uri="{FF2B5EF4-FFF2-40B4-BE49-F238E27FC236}">
                <a16:creationId xmlns:a16="http://schemas.microsoft.com/office/drawing/2014/main" id="{54CF2E8E-85D1-46DD-4A8F-9AD1BEF8FB87}"/>
              </a:ext>
            </a:extLst>
          </p:cNvPr>
          <p:cNvSpPr txBox="1"/>
          <p:nvPr/>
        </p:nvSpPr>
        <p:spPr>
          <a:xfrm rot="20560248">
            <a:off x="5314098" y="2925000"/>
            <a:ext cx="144103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mostly</a:t>
            </a:r>
          </a:p>
        </p:txBody>
      </p:sp>
    </p:spTree>
    <p:extLst>
      <p:ext uri="{BB962C8B-B14F-4D97-AF65-F5344CB8AC3E}">
        <p14:creationId xmlns:p14="http://schemas.microsoft.com/office/powerpoint/2010/main" val="757303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70553B7-8C16-3262-9580-108E9C214C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B146FC-E528-7CC7-4795-95804F6AF9E9}"/>
              </a:ext>
            </a:extLst>
          </p:cNvPr>
          <p:cNvSpPr>
            <a:spLocks noGrp="1"/>
          </p:cNvSpPr>
          <p:nvPr>
            <p:ph type="title"/>
          </p:nvPr>
        </p:nvSpPr>
        <p:spPr>
          <a:xfrm>
            <a:off x="838200" y="18255"/>
            <a:ext cx="10515600" cy="1325563"/>
          </a:xfrm>
        </p:spPr>
        <p:txBody>
          <a:bodyPr>
            <a:noAutofit/>
          </a:bodyPr>
          <a:lstStyle/>
          <a:p>
            <a:r>
              <a:rPr lang="en-US"/>
              <a:t>Not unique to </a:t>
            </a:r>
            <a:r>
              <a:rPr lang="en-US" i="1"/>
              <a:t>software</a:t>
            </a:r>
            <a:r>
              <a:rPr lang="en-US"/>
              <a:t> engineering!</a:t>
            </a:r>
          </a:p>
        </p:txBody>
      </p:sp>
      <p:sp>
        <p:nvSpPr>
          <p:cNvPr id="3" name="Rectangle: Diagonal Corners Rounded 6">
            <a:extLst>
              <a:ext uri="{FF2B5EF4-FFF2-40B4-BE49-F238E27FC236}">
                <a16:creationId xmlns:a16="http://schemas.microsoft.com/office/drawing/2014/main" id="{7ADD8E6B-D098-5C95-0E81-443BE8B99513}"/>
              </a:ext>
            </a:extLst>
          </p:cNvPr>
          <p:cNvSpPr/>
          <p:nvPr/>
        </p:nvSpPr>
        <p:spPr>
          <a:xfrm>
            <a:off x="3094269" y="4395624"/>
            <a:ext cx="974268" cy="974268"/>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Rectangle: Diagonal Corners Rounded 10">
            <a:extLst>
              <a:ext uri="{FF2B5EF4-FFF2-40B4-BE49-F238E27FC236}">
                <a16:creationId xmlns:a16="http://schemas.microsoft.com/office/drawing/2014/main" id="{7BF04771-9E67-1F9A-72B6-215494E1D78C}"/>
              </a:ext>
            </a:extLst>
          </p:cNvPr>
          <p:cNvSpPr/>
          <p:nvPr/>
        </p:nvSpPr>
        <p:spPr>
          <a:xfrm>
            <a:off x="3071193" y="5639377"/>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Diagonal Corners Rounded 13">
            <a:extLst>
              <a:ext uri="{FF2B5EF4-FFF2-40B4-BE49-F238E27FC236}">
                <a16:creationId xmlns:a16="http://schemas.microsoft.com/office/drawing/2014/main" id="{05870162-BCB5-D8ED-0E73-8BED12C26568}"/>
              </a:ext>
            </a:extLst>
          </p:cNvPr>
          <p:cNvSpPr/>
          <p:nvPr/>
        </p:nvSpPr>
        <p:spPr>
          <a:xfrm>
            <a:off x="3094269" y="3151870"/>
            <a:ext cx="974267" cy="974267"/>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Graphic 8" descr="Thought bubble with solid fill">
            <a:extLst>
              <a:ext uri="{FF2B5EF4-FFF2-40B4-BE49-F238E27FC236}">
                <a16:creationId xmlns:a16="http://schemas.microsoft.com/office/drawing/2014/main" id="{F3B88E6D-EF16-F4F3-A474-0F683C4CFC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E8A1CC8B-4BE1-C73E-0663-20189A5C44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A8DBC8C0-BB4B-5E29-BB5C-C92D5D4E864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868BCB89-5B89-E635-C7CC-02F96CF4F27F}"/>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implementing</a:t>
            </a:r>
          </a:p>
        </p:txBody>
      </p:sp>
      <p:sp>
        <p:nvSpPr>
          <p:cNvPr id="23" name="Freeform: Shape 15">
            <a:extLst>
              <a:ext uri="{FF2B5EF4-FFF2-40B4-BE49-F238E27FC236}">
                <a16:creationId xmlns:a16="http://schemas.microsoft.com/office/drawing/2014/main" id="{91B9BC9F-E7F9-AA21-4271-EE0CCFD891F0}"/>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srgbClr val="E7E6E6">
                    <a:lumMod val="75000"/>
                  </a:srgbClr>
                </a:solidFill>
                <a:effectLst/>
                <a:uLnTx/>
                <a:uFillTx/>
                <a:latin typeface="Calibri" panose="020F0502020204030204"/>
                <a:ea typeface="+mn-ea"/>
                <a:cs typeface="+mn-cs"/>
              </a:rPr>
              <a:t>ORGANIZING</a:t>
            </a:r>
          </a:p>
        </p:txBody>
      </p:sp>
      <p:sp>
        <p:nvSpPr>
          <p:cNvPr id="24" name="Freeform: Shape 15">
            <a:extLst>
              <a:ext uri="{FF2B5EF4-FFF2-40B4-BE49-F238E27FC236}">
                <a16:creationId xmlns:a16="http://schemas.microsoft.com/office/drawing/2014/main" id="{BAF60998-AA15-5714-83BC-59FAD9F69251}"/>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srgbClr val="E7E6E6">
                    <a:lumMod val="75000"/>
                  </a:srgbClr>
                </a:solidFill>
                <a:effectLst/>
                <a:uLnTx/>
                <a:uFillTx/>
                <a:latin typeface="Calibri" panose="020F0502020204030204"/>
                <a:ea typeface="+mn-ea"/>
                <a:cs typeface="+mn-cs"/>
              </a:rPr>
              <a:t>PLANNING</a:t>
            </a:r>
          </a:p>
        </p:txBody>
      </p:sp>
      <p:pic>
        <p:nvPicPr>
          <p:cNvPr id="19" name="Picture 18">
            <a:extLst>
              <a:ext uri="{FF2B5EF4-FFF2-40B4-BE49-F238E27FC236}">
                <a16:creationId xmlns:a16="http://schemas.microsoft.com/office/drawing/2014/main" id="{7C4D7138-9D04-7515-0F68-351C962E2EFD}"/>
              </a:ext>
            </a:extLst>
          </p:cNvPr>
          <p:cNvPicPr>
            <a:picLocks noChangeAspect="1"/>
          </p:cNvPicPr>
          <p:nvPr/>
        </p:nvPicPr>
        <p:blipFill>
          <a:blip r:embed="rId9"/>
          <a:stretch>
            <a:fillRect/>
          </a:stretch>
        </p:blipFill>
        <p:spPr>
          <a:xfrm>
            <a:off x="8560199" y="3788023"/>
            <a:ext cx="3441700" cy="2895600"/>
          </a:xfrm>
          <a:prstGeom prst="rect">
            <a:avLst/>
          </a:prstGeom>
        </p:spPr>
      </p:pic>
      <p:pic>
        <p:nvPicPr>
          <p:cNvPr id="20" name="Picture 19">
            <a:extLst>
              <a:ext uri="{FF2B5EF4-FFF2-40B4-BE49-F238E27FC236}">
                <a16:creationId xmlns:a16="http://schemas.microsoft.com/office/drawing/2014/main" id="{0C683D30-6BD2-813D-FCE5-BF6455BBD1BC}"/>
              </a:ext>
            </a:extLst>
          </p:cNvPr>
          <p:cNvPicPr>
            <a:picLocks noChangeAspect="1"/>
          </p:cNvPicPr>
          <p:nvPr/>
        </p:nvPicPr>
        <p:blipFill>
          <a:blip r:embed="rId10"/>
          <a:stretch>
            <a:fillRect/>
          </a:stretch>
        </p:blipFill>
        <p:spPr>
          <a:xfrm>
            <a:off x="4802862" y="1855371"/>
            <a:ext cx="3688984" cy="2895600"/>
          </a:xfrm>
          <a:prstGeom prst="rect">
            <a:avLst/>
          </a:prstGeom>
        </p:spPr>
      </p:pic>
      <p:sp>
        <p:nvSpPr>
          <p:cNvPr id="21" name="TextBox 20">
            <a:extLst>
              <a:ext uri="{FF2B5EF4-FFF2-40B4-BE49-F238E27FC236}">
                <a16:creationId xmlns:a16="http://schemas.microsoft.com/office/drawing/2014/main" id="{8067D045-C078-B267-6039-54D72508A896}"/>
              </a:ext>
            </a:extLst>
          </p:cNvPr>
          <p:cNvSpPr txBox="1"/>
          <p:nvPr/>
        </p:nvSpPr>
        <p:spPr>
          <a:xfrm>
            <a:off x="5488874" y="4661560"/>
            <a:ext cx="3002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err="1">
                <a:ln>
                  <a:noFill/>
                </a:ln>
                <a:solidFill>
                  <a:prstClr val="black"/>
                </a:solidFill>
                <a:effectLst/>
                <a:uLnTx/>
                <a:uFillTx/>
                <a:latin typeface="Calibri" panose="020F0502020204030204"/>
                <a:ea typeface="Calibri"/>
                <a:cs typeface="Calibri"/>
              </a:rPr>
              <a:t>howstuffworks.com</a:t>
            </a:r>
            <a:endParaRPr kumimoji="0" lang="en-US" sz="18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endParaRPr>
          </a:p>
        </p:txBody>
      </p:sp>
      <p:sp>
        <p:nvSpPr>
          <p:cNvPr id="34" name="TextBox 33">
            <a:extLst>
              <a:ext uri="{FF2B5EF4-FFF2-40B4-BE49-F238E27FC236}">
                <a16:creationId xmlns:a16="http://schemas.microsoft.com/office/drawing/2014/main" id="{FD7C9186-E454-AF05-C976-9736E125D512}"/>
              </a:ext>
            </a:extLst>
          </p:cNvPr>
          <p:cNvSpPr txBox="1"/>
          <p:nvPr/>
        </p:nvSpPr>
        <p:spPr>
          <a:xfrm>
            <a:off x="8998927" y="3418691"/>
            <a:ext cx="3002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panose="020F0502020204030204"/>
                <a:ea typeface="Calibri"/>
                <a:cs typeface="Calibri"/>
              </a:rPr>
              <a:t>Half as Interesting on YouTube</a:t>
            </a:r>
            <a:endParaRPr kumimoji="0" lang="en-US" sz="18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endParaRPr>
          </a:p>
        </p:txBody>
      </p:sp>
    </p:spTree>
    <p:extLst>
      <p:ext uri="{BB962C8B-B14F-4D97-AF65-F5344CB8AC3E}">
        <p14:creationId xmlns:p14="http://schemas.microsoft.com/office/powerpoint/2010/main" val="18274695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293A237-7437-BC10-454F-91C4F0542D1D}"/>
            </a:ext>
          </a:extLst>
        </p:cNvPr>
        <p:cNvGrpSpPr/>
        <p:nvPr/>
      </p:nvGrpSpPr>
      <p:grpSpPr>
        <a:xfrm>
          <a:off x="0" y="0"/>
          <a:ext cx="0" cy="0"/>
          <a:chOff x="0" y="0"/>
          <a:chExt cx="0" cy="0"/>
        </a:xfrm>
      </p:grpSpPr>
      <p:sp>
        <p:nvSpPr>
          <p:cNvPr id="4" name="Rectangle: Diagonal Corners Rounded 6">
            <a:extLst>
              <a:ext uri="{FF2B5EF4-FFF2-40B4-BE49-F238E27FC236}">
                <a16:creationId xmlns:a16="http://schemas.microsoft.com/office/drawing/2014/main" id="{4415A494-9DA5-E913-6D64-8D0EB94BD18A}"/>
              </a:ext>
            </a:extLst>
          </p:cNvPr>
          <p:cNvSpPr/>
          <p:nvPr/>
        </p:nvSpPr>
        <p:spPr>
          <a:xfrm>
            <a:off x="3094269" y="4395624"/>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1C352B1-E38B-903B-FC31-D73D3B3114E3}"/>
              </a:ext>
            </a:extLst>
          </p:cNvPr>
          <p:cNvSpPr>
            <a:spLocks noGrp="1"/>
          </p:cNvSpPr>
          <p:nvPr>
            <p:ph type="title"/>
          </p:nvPr>
        </p:nvSpPr>
        <p:spPr>
          <a:xfrm>
            <a:off x="838200" y="18255"/>
            <a:ext cx="10515600" cy="1325563"/>
          </a:xfrm>
        </p:spPr>
        <p:txBody>
          <a:bodyPr>
            <a:noAutofit/>
          </a:bodyPr>
          <a:lstStyle/>
          <a:p>
            <a:r>
              <a:rPr lang="en-US"/>
              <a:t>Not unique to </a:t>
            </a:r>
            <a:r>
              <a:rPr lang="en-US" i="1"/>
              <a:t>software</a:t>
            </a:r>
            <a:r>
              <a:rPr lang="en-US"/>
              <a:t> engineering!</a:t>
            </a:r>
          </a:p>
        </p:txBody>
      </p:sp>
      <p:sp>
        <p:nvSpPr>
          <p:cNvPr id="5" name="Rectangle: Diagonal Corners Rounded 10">
            <a:extLst>
              <a:ext uri="{FF2B5EF4-FFF2-40B4-BE49-F238E27FC236}">
                <a16:creationId xmlns:a16="http://schemas.microsoft.com/office/drawing/2014/main" id="{7B261FC9-BEC0-B595-CDB4-DE0FB397F753}"/>
              </a:ext>
            </a:extLst>
          </p:cNvPr>
          <p:cNvSpPr/>
          <p:nvPr/>
        </p:nvSpPr>
        <p:spPr>
          <a:xfrm>
            <a:off x="3071193" y="5639377"/>
            <a:ext cx="974267" cy="974267"/>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Diagonal Corners Rounded 13">
            <a:extLst>
              <a:ext uri="{FF2B5EF4-FFF2-40B4-BE49-F238E27FC236}">
                <a16:creationId xmlns:a16="http://schemas.microsoft.com/office/drawing/2014/main" id="{475C6445-B48D-33B9-AC4B-019142A744A9}"/>
              </a:ext>
            </a:extLst>
          </p:cNvPr>
          <p:cNvSpPr/>
          <p:nvPr/>
        </p:nvSpPr>
        <p:spPr>
          <a:xfrm>
            <a:off x="3094269" y="3151870"/>
            <a:ext cx="974267" cy="974267"/>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Graphic 8" descr="Thought bubble with solid fill">
            <a:extLst>
              <a:ext uri="{FF2B5EF4-FFF2-40B4-BE49-F238E27FC236}">
                <a16:creationId xmlns:a16="http://schemas.microsoft.com/office/drawing/2014/main" id="{198FBAE0-36EA-C631-976D-BCC3D1E557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0923B1BA-1303-CC12-DC52-EEC69B6954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06F9D36E-ACAE-7D1E-49E3-879BE082C0B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2C85DBB2-411E-1C7E-4C86-A7450FCBAAB0}"/>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srgbClr val="E7E6E6">
                    <a:lumMod val="75000"/>
                  </a:srgbClr>
                </a:solidFill>
                <a:effectLst/>
                <a:uLnTx/>
                <a:uFillTx/>
                <a:latin typeface="Calibri" panose="020F0502020204030204"/>
                <a:ea typeface="+mn-ea"/>
                <a:cs typeface="+mn-cs"/>
              </a:rPr>
              <a:t>implementing</a:t>
            </a:r>
          </a:p>
        </p:txBody>
      </p:sp>
      <p:sp>
        <p:nvSpPr>
          <p:cNvPr id="23" name="Freeform: Shape 15">
            <a:extLst>
              <a:ext uri="{FF2B5EF4-FFF2-40B4-BE49-F238E27FC236}">
                <a16:creationId xmlns:a16="http://schemas.microsoft.com/office/drawing/2014/main" id="{F6D1879D-768B-2E9F-A76E-40EAA1402473}"/>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solidFill>
                <a:effectLst/>
                <a:uLnTx/>
                <a:uFillTx/>
                <a:latin typeface="Calibri" panose="020F0502020204030204"/>
                <a:ea typeface="+mn-ea"/>
                <a:cs typeface="+mn-cs"/>
              </a:rPr>
              <a:t>ORGANIZING</a:t>
            </a:r>
          </a:p>
        </p:txBody>
      </p:sp>
      <p:sp>
        <p:nvSpPr>
          <p:cNvPr id="24" name="Freeform: Shape 15">
            <a:extLst>
              <a:ext uri="{FF2B5EF4-FFF2-40B4-BE49-F238E27FC236}">
                <a16:creationId xmlns:a16="http://schemas.microsoft.com/office/drawing/2014/main" id="{AA3F4158-5D19-F338-B2A8-B16FFF80AFE1}"/>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srgbClr val="E7E6E6">
                    <a:lumMod val="75000"/>
                  </a:srgbClr>
                </a:solidFill>
                <a:effectLst/>
                <a:uLnTx/>
                <a:uFillTx/>
                <a:latin typeface="Calibri" panose="020F0502020204030204"/>
                <a:ea typeface="+mn-ea"/>
                <a:cs typeface="+mn-cs"/>
              </a:rPr>
              <a:t>PLANNING</a:t>
            </a:r>
          </a:p>
        </p:txBody>
      </p:sp>
      <p:pic>
        <p:nvPicPr>
          <p:cNvPr id="7" name="Picture 6">
            <a:extLst>
              <a:ext uri="{FF2B5EF4-FFF2-40B4-BE49-F238E27FC236}">
                <a16:creationId xmlns:a16="http://schemas.microsoft.com/office/drawing/2014/main" id="{D965119F-2D23-1D04-C500-B576E32DF906}"/>
              </a:ext>
            </a:extLst>
          </p:cNvPr>
          <p:cNvPicPr>
            <a:picLocks noChangeAspect="1"/>
          </p:cNvPicPr>
          <p:nvPr/>
        </p:nvPicPr>
        <p:blipFill>
          <a:blip r:embed="rId9"/>
          <a:stretch>
            <a:fillRect/>
          </a:stretch>
        </p:blipFill>
        <p:spPr>
          <a:xfrm>
            <a:off x="5465997" y="3909032"/>
            <a:ext cx="2912144" cy="2704612"/>
          </a:xfrm>
          <a:prstGeom prst="rect">
            <a:avLst/>
          </a:prstGeom>
        </p:spPr>
      </p:pic>
      <p:pic>
        <p:nvPicPr>
          <p:cNvPr id="8" name="Picture 7">
            <a:extLst>
              <a:ext uri="{FF2B5EF4-FFF2-40B4-BE49-F238E27FC236}">
                <a16:creationId xmlns:a16="http://schemas.microsoft.com/office/drawing/2014/main" id="{C393CA22-8B94-4C7B-935F-569214FE6E31}"/>
              </a:ext>
            </a:extLst>
          </p:cNvPr>
          <p:cNvPicPr>
            <a:picLocks noChangeAspect="1"/>
          </p:cNvPicPr>
          <p:nvPr/>
        </p:nvPicPr>
        <p:blipFill>
          <a:blip r:embed="rId10"/>
          <a:stretch>
            <a:fillRect/>
          </a:stretch>
        </p:blipFill>
        <p:spPr>
          <a:xfrm>
            <a:off x="9095553" y="1534437"/>
            <a:ext cx="2644582" cy="4709875"/>
          </a:xfrm>
          <a:prstGeom prst="rect">
            <a:avLst/>
          </a:prstGeom>
        </p:spPr>
      </p:pic>
      <p:pic>
        <p:nvPicPr>
          <p:cNvPr id="11" name="Picture 10">
            <a:extLst>
              <a:ext uri="{FF2B5EF4-FFF2-40B4-BE49-F238E27FC236}">
                <a16:creationId xmlns:a16="http://schemas.microsoft.com/office/drawing/2014/main" id="{CC92191E-1031-5600-99B4-741BBDE81BD8}"/>
              </a:ext>
            </a:extLst>
          </p:cNvPr>
          <p:cNvPicPr>
            <a:picLocks noChangeAspect="1"/>
          </p:cNvPicPr>
          <p:nvPr/>
        </p:nvPicPr>
        <p:blipFill>
          <a:blip r:embed="rId11"/>
          <a:stretch>
            <a:fillRect/>
          </a:stretch>
        </p:blipFill>
        <p:spPr>
          <a:xfrm>
            <a:off x="5944272" y="1514384"/>
            <a:ext cx="2912144" cy="2164278"/>
          </a:xfrm>
          <a:prstGeom prst="rect">
            <a:avLst/>
          </a:prstGeom>
        </p:spPr>
      </p:pic>
      <p:sp>
        <p:nvSpPr>
          <p:cNvPr id="14" name="TextBox 13">
            <a:extLst>
              <a:ext uri="{FF2B5EF4-FFF2-40B4-BE49-F238E27FC236}">
                <a16:creationId xmlns:a16="http://schemas.microsoft.com/office/drawing/2014/main" id="{15C4FBB4-E1BC-A12F-DAA1-03C3C02E4EBB}"/>
              </a:ext>
            </a:extLst>
          </p:cNvPr>
          <p:cNvSpPr txBox="1"/>
          <p:nvPr/>
        </p:nvSpPr>
        <p:spPr>
          <a:xfrm>
            <a:off x="8617278" y="6244312"/>
            <a:ext cx="424463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err="1">
                <a:ln>
                  <a:noFill/>
                </a:ln>
                <a:solidFill>
                  <a:prstClr val="black"/>
                </a:solidFill>
                <a:effectLst/>
                <a:uLnTx/>
                <a:uFillTx/>
                <a:latin typeface="Calibri" panose="020F0502020204030204"/>
                <a:ea typeface="+mn-ea"/>
                <a:cs typeface="+mn-cs"/>
              </a:rPr>
              <a:t>www.oddee.com</a:t>
            </a:r>
            <a:r>
              <a:rPr kumimoji="0" lang="en-US" sz="1800" b="0" i="1" u="none" strike="noStrike" kern="1200" cap="none" spc="0" normalizeH="0" baseline="0" noProof="0">
                <a:ln>
                  <a:noFill/>
                </a:ln>
                <a:solidFill>
                  <a:prstClr val="black"/>
                </a:solidFill>
                <a:effectLst/>
                <a:uLnTx/>
                <a:uFillTx/>
                <a:latin typeface="Calibri" panose="020F0502020204030204"/>
                <a:ea typeface="+mn-ea"/>
                <a:cs typeface="+mn-cs"/>
              </a:rPr>
              <a:t>/item_97852.aspx</a:t>
            </a:r>
          </a:p>
        </p:txBody>
      </p:sp>
    </p:spTree>
    <p:extLst>
      <p:ext uri="{BB962C8B-B14F-4D97-AF65-F5344CB8AC3E}">
        <p14:creationId xmlns:p14="http://schemas.microsoft.com/office/powerpoint/2010/main" val="895271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53CFF69-6542-D18E-60D3-32233378BD33}"/>
            </a:ext>
          </a:extLst>
        </p:cNvPr>
        <p:cNvGrpSpPr/>
        <p:nvPr/>
      </p:nvGrpSpPr>
      <p:grpSpPr>
        <a:xfrm>
          <a:off x="0" y="0"/>
          <a:ext cx="0" cy="0"/>
          <a:chOff x="0" y="0"/>
          <a:chExt cx="0" cy="0"/>
        </a:xfrm>
      </p:grpSpPr>
      <p:sp>
        <p:nvSpPr>
          <p:cNvPr id="16" name="Rectangle: Diagonal Corners Rounded 13">
            <a:extLst>
              <a:ext uri="{FF2B5EF4-FFF2-40B4-BE49-F238E27FC236}">
                <a16:creationId xmlns:a16="http://schemas.microsoft.com/office/drawing/2014/main" id="{98C17CF1-750F-68F7-4828-B60DFE32130C}"/>
              </a:ext>
            </a:extLst>
          </p:cNvPr>
          <p:cNvSpPr/>
          <p:nvPr/>
        </p:nvSpPr>
        <p:spPr>
          <a:xfrm>
            <a:off x="3094269" y="3151870"/>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Rectangle: Diagonal Corners Rounded 6">
            <a:extLst>
              <a:ext uri="{FF2B5EF4-FFF2-40B4-BE49-F238E27FC236}">
                <a16:creationId xmlns:a16="http://schemas.microsoft.com/office/drawing/2014/main" id="{468CA20D-BC68-72AE-EC7B-028E5BD87AD0}"/>
              </a:ext>
            </a:extLst>
          </p:cNvPr>
          <p:cNvSpPr/>
          <p:nvPr/>
        </p:nvSpPr>
        <p:spPr>
          <a:xfrm>
            <a:off x="3094269" y="4395624"/>
            <a:ext cx="974268" cy="974268"/>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100E701-0A76-7C45-F26B-10324A604686}"/>
              </a:ext>
            </a:extLst>
          </p:cNvPr>
          <p:cNvSpPr>
            <a:spLocks noGrp="1"/>
          </p:cNvSpPr>
          <p:nvPr>
            <p:ph type="title"/>
          </p:nvPr>
        </p:nvSpPr>
        <p:spPr>
          <a:xfrm>
            <a:off x="838200" y="18255"/>
            <a:ext cx="10515600" cy="1325563"/>
          </a:xfrm>
        </p:spPr>
        <p:txBody>
          <a:bodyPr>
            <a:noAutofit/>
          </a:bodyPr>
          <a:lstStyle/>
          <a:p>
            <a:r>
              <a:rPr lang="en-US"/>
              <a:t>Not unique to </a:t>
            </a:r>
            <a:r>
              <a:rPr lang="en-US" i="1"/>
              <a:t>software</a:t>
            </a:r>
            <a:r>
              <a:rPr lang="en-US"/>
              <a:t> engineering!</a:t>
            </a:r>
          </a:p>
        </p:txBody>
      </p:sp>
      <p:sp>
        <p:nvSpPr>
          <p:cNvPr id="5" name="Rectangle: Diagonal Corners Rounded 10">
            <a:extLst>
              <a:ext uri="{FF2B5EF4-FFF2-40B4-BE49-F238E27FC236}">
                <a16:creationId xmlns:a16="http://schemas.microsoft.com/office/drawing/2014/main" id="{672AF238-B525-6823-90E0-5F92A9D90A78}"/>
              </a:ext>
            </a:extLst>
          </p:cNvPr>
          <p:cNvSpPr/>
          <p:nvPr/>
        </p:nvSpPr>
        <p:spPr>
          <a:xfrm>
            <a:off x="3071193" y="5639377"/>
            <a:ext cx="974267" cy="974267"/>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Graphic 8" descr="Thought bubble with solid fill">
            <a:extLst>
              <a:ext uri="{FF2B5EF4-FFF2-40B4-BE49-F238E27FC236}">
                <a16:creationId xmlns:a16="http://schemas.microsoft.com/office/drawing/2014/main" id="{D176831E-D176-64E5-7FDB-94CA520952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0DAB16D9-7CE8-4974-2B51-4E3672FD37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91D7F34F-482A-8785-BB51-7A969E9E93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18F99C85-8A41-5CC7-4CDB-A84945FE2924}"/>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srgbClr val="E7E6E6">
                    <a:lumMod val="75000"/>
                  </a:srgbClr>
                </a:solidFill>
                <a:effectLst/>
                <a:uLnTx/>
                <a:uFillTx/>
                <a:latin typeface="Calibri" panose="020F0502020204030204"/>
                <a:ea typeface="+mn-ea"/>
                <a:cs typeface="+mn-cs"/>
              </a:rPr>
              <a:t>implementing</a:t>
            </a:r>
          </a:p>
        </p:txBody>
      </p:sp>
      <p:sp>
        <p:nvSpPr>
          <p:cNvPr id="23" name="Freeform: Shape 15">
            <a:extLst>
              <a:ext uri="{FF2B5EF4-FFF2-40B4-BE49-F238E27FC236}">
                <a16:creationId xmlns:a16="http://schemas.microsoft.com/office/drawing/2014/main" id="{4BA5F031-0855-2464-3D22-3FB6DAAFE313}"/>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srgbClr val="E7E6E6">
                    <a:lumMod val="75000"/>
                  </a:srgbClr>
                </a:solidFill>
                <a:effectLst/>
                <a:uLnTx/>
                <a:uFillTx/>
                <a:latin typeface="Calibri" panose="020F0502020204030204"/>
                <a:ea typeface="+mn-ea"/>
                <a:cs typeface="+mn-cs"/>
              </a:rPr>
              <a:t>ORGANIZING</a:t>
            </a:r>
          </a:p>
        </p:txBody>
      </p:sp>
      <p:sp>
        <p:nvSpPr>
          <p:cNvPr id="24" name="Freeform: Shape 15">
            <a:extLst>
              <a:ext uri="{FF2B5EF4-FFF2-40B4-BE49-F238E27FC236}">
                <a16:creationId xmlns:a16="http://schemas.microsoft.com/office/drawing/2014/main" id="{7649C2E1-03BF-43FA-8DF1-DD8716EF8AFF}"/>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solidFill>
                <a:effectLst/>
                <a:uLnTx/>
                <a:uFillTx/>
                <a:latin typeface="Calibri" panose="020F0502020204030204"/>
                <a:ea typeface="+mn-ea"/>
                <a:cs typeface="+mn-cs"/>
              </a:rPr>
              <a:t>PLANNING</a:t>
            </a:r>
          </a:p>
        </p:txBody>
      </p:sp>
      <p:pic>
        <p:nvPicPr>
          <p:cNvPr id="3" name="Picture 2">
            <a:extLst>
              <a:ext uri="{FF2B5EF4-FFF2-40B4-BE49-F238E27FC236}">
                <a16:creationId xmlns:a16="http://schemas.microsoft.com/office/drawing/2014/main" id="{E0D03827-204F-68CF-C35E-D7D4765F7A0F}"/>
              </a:ext>
            </a:extLst>
          </p:cNvPr>
          <p:cNvPicPr>
            <a:picLocks noChangeAspect="1"/>
          </p:cNvPicPr>
          <p:nvPr/>
        </p:nvPicPr>
        <p:blipFill>
          <a:blip r:embed="rId9"/>
          <a:stretch>
            <a:fillRect/>
          </a:stretch>
        </p:blipFill>
        <p:spPr>
          <a:xfrm>
            <a:off x="4260342" y="1818905"/>
            <a:ext cx="7772400" cy="3962530"/>
          </a:xfrm>
          <a:prstGeom prst="rect">
            <a:avLst/>
          </a:prstGeom>
        </p:spPr>
      </p:pic>
      <p:sp>
        <p:nvSpPr>
          <p:cNvPr id="15" name="TextBox 14">
            <a:extLst>
              <a:ext uri="{FF2B5EF4-FFF2-40B4-BE49-F238E27FC236}">
                <a16:creationId xmlns:a16="http://schemas.microsoft.com/office/drawing/2014/main" id="{D3772A19-F9CB-23B7-42E4-F2915AB8C54E}"/>
              </a:ext>
            </a:extLst>
          </p:cNvPr>
          <p:cNvSpPr txBox="1"/>
          <p:nvPr/>
        </p:nvSpPr>
        <p:spPr>
          <a:xfrm>
            <a:off x="9320741" y="5772787"/>
            <a:ext cx="306376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err="1">
                <a:ln>
                  <a:noFill/>
                </a:ln>
                <a:solidFill>
                  <a:prstClr val="black"/>
                </a:solidFill>
                <a:effectLst/>
                <a:uLnTx/>
                <a:uFillTx/>
                <a:latin typeface="Calibri" panose="020F0502020204030204"/>
                <a:ea typeface="+mn-ea"/>
                <a:cs typeface="+mn-cs"/>
              </a:rPr>
              <a:t>www.architecturaldigest.com</a:t>
            </a:r>
            <a:endParaRPr kumimoji="0" lang="en-US" sz="1800" b="0" i="1"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4407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44FA374-3855-85B3-E730-FE430A5705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9155CC-D0BD-85C9-2D10-7AF7D2365889}"/>
              </a:ext>
            </a:extLst>
          </p:cNvPr>
          <p:cNvSpPr>
            <a:spLocks noGrp="1"/>
          </p:cNvSpPr>
          <p:nvPr>
            <p:ph type="title"/>
          </p:nvPr>
        </p:nvSpPr>
        <p:spPr>
          <a:xfrm>
            <a:off x="838200" y="18255"/>
            <a:ext cx="10515600" cy="1325563"/>
          </a:xfrm>
        </p:spPr>
        <p:txBody>
          <a:bodyPr>
            <a:noAutofit/>
          </a:bodyPr>
          <a:lstStyle/>
          <a:p>
            <a:r>
              <a:rPr lang="en-US"/>
              <a:t>Not unique to </a:t>
            </a:r>
            <a:r>
              <a:rPr lang="en-US" i="1"/>
              <a:t>software</a:t>
            </a:r>
            <a:r>
              <a:rPr lang="en-US"/>
              <a:t> engineering!</a:t>
            </a:r>
          </a:p>
        </p:txBody>
      </p:sp>
      <p:grpSp>
        <p:nvGrpSpPr>
          <p:cNvPr id="25" name="Group 24">
            <a:extLst>
              <a:ext uri="{FF2B5EF4-FFF2-40B4-BE49-F238E27FC236}">
                <a16:creationId xmlns:a16="http://schemas.microsoft.com/office/drawing/2014/main" id="{EAEDFB36-FF7E-D000-DC04-E507B60C16B6}"/>
              </a:ext>
            </a:extLst>
          </p:cNvPr>
          <p:cNvGrpSpPr/>
          <p:nvPr/>
        </p:nvGrpSpPr>
        <p:grpSpPr>
          <a:xfrm>
            <a:off x="4319921" y="1533426"/>
            <a:ext cx="974268" cy="974268"/>
            <a:chOff x="7949361" y="2403792"/>
            <a:chExt cx="1887188" cy="1887188"/>
          </a:xfrm>
        </p:grpSpPr>
        <p:sp>
          <p:nvSpPr>
            <p:cNvPr id="26" name="Rectangle: Diagonal Corners Rounded 13">
              <a:extLst>
                <a:ext uri="{FF2B5EF4-FFF2-40B4-BE49-F238E27FC236}">
                  <a16:creationId xmlns:a16="http://schemas.microsoft.com/office/drawing/2014/main" id="{F8168F29-F62A-F1EA-D6B0-A04FDFED0E8E}"/>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26" descr="Group">
              <a:extLst>
                <a:ext uri="{FF2B5EF4-FFF2-40B4-BE49-F238E27FC236}">
                  <a16:creationId xmlns:a16="http://schemas.microsoft.com/office/drawing/2014/main" id="{AF403B94-3BD9-326C-2306-D53CC9A991A5}"/>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28" name="Group 27">
            <a:extLst>
              <a:ext uri="{FF2B5EF4-FFF2-40B4-BE49-F238E27FC236}">
                <a16:creationId xmlns:a16="http://schemas.microsoft.com/office/drawing/2014/main" id="{9DE52865-9C76-AEA0-9023-16DB24060A58}"/>
              </a:ext>
            </a:extLst>
          </p:cNvPr>
          <p:cNvGrpSpPr/>
          <p:nvPr/>
        </p:nvGrpSpPr>
        <p:grpSpPr>
          <a:xfrm>
            <a:off x="6892528" y="1533426"/>
            <a:ext cx="974268" cy="974267"/>
            <a:chOff x="679049" y="2403793"/>
            <a:chExt cx="1887188" cy="1887187"/>
          </a:xfrm>
        </p:grpSpPr>
        <p:sp>
          <p:nvSpPr>
            <p:cNvPr id="29" name="Rectangle: Diagonal Corners Rounded 6">
              <a:extLst>
                <a:ext uri="{FF2B5EF4-FFF2-40B4-BE49-F238E27FC236}">
                  <a16:creationId xmlns:a16="http://schemas.microsoft.com/office/drawing/2014/main" id="{8DE853CA-1046-50D9-96A9-CA27C3D3B643}"/>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29" descr="Gears">
              <a:extLst>
                <a:ext uri="{FF2B5EF4-FFF2-40B4-BE49-F238E27FC236}">
                  <a16:creationId xmlns:a16="http://schemas.microsoft.com/office/drawing/2014/main" id="{DF7B5B00-6525-4A82-2B08-5BD1F28D46F5}"/>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D6968BDD-D290-2975-0EBA-7C1C864DA49E}"/>
              </a:ext>
            </a:extLst>
          </p:cNvPr>
          <p:cNvGrpSpPr/>
          <p:nvPr/>
        </p:nvGrpSpPr>
        <p:grpSpPr>
          <a:xfrm>
            <a:off x="9465135" y="1533426"/>
            <a:ext cx="974267" cy="974267"/>
            <a:chOff x="4314206" y="2403793"/>
            <a:chExt cx="1887187" cy="1887187"/>
          </a:xfrm>
        </p:grpSpPr>
        <p:sp>
          <p:nvSpPr>
            <p:cNvPr id="32" name="Rectangle: Diagonal Corners Rounded 10">
              <a:extLst>
                <a:ext uri="{FF2B5EF4-FFF2-40B4-BE49-F238E27FC236}">
                  <a16:creationId xmlns:a16="http://schemas.microsoft.com/office/drawing/2014/main" id="{DB684D89-FCCB-FE99-6A65-5876DF45918F}"/>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32" descr="Illustrator with solid fill">
              <a:extLst>
                <a:ext uri="{FF2B5EF4-FFF2-40B4-BE49-F238E27FC236}">
                  <a16:creationId xmlns:a16="http://schemas.microsoft.com/office/drawing/2014/main" id="{1AD21F47-2345-3DCF-1933-56AC696D0FA2}"/>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sp>
        <p:nvSpPr>
          <p:cNvPr id="36" name="Freeform: Shape 15">
            <a:extLst>
              <a:ext uri="{FF2B5EF4-FFF2-40B4-BE49-F238E27FC236}">
                <a16:creationId xmlns:a16="http://schemas.microsoft.com/office/drawing/2014/main" id="{14EF4EA4-1766-462B-CD86-63A5F2095DAB}"/>
              </a:ext>
            </a:extLst>
          </p:cNvPr>
          <p:cNvSpPr/>
          <p:nvPr/>
        </p:nvSpPr>
        <p:spPr>
          <a:xfrm>
            <a:off x="4319921" y="2449319"/>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PEOPLE</a:t>
            </a:r>
          </a:p>
        </p:txBody>
      </p:sp>
      <p:sp>
        <p:nvSpPr>
          <p:cNvPr id="37" name="Freeform: Shape 15">
            <a:extLst>
              <a:ext uri="{FF2B5EF4-FFF2-40B4-BE49-F238E27FC236}">
                <a16:creationId xmlns:a16="http://schemas.microsoft.com/office/drawing/2014/main" id="{7ABD58D9-4BBC-8EFD-1E2F-DBBA6E67A77C}"/>
              </a:ext>
            </a:extLst>
          </p:cNvPr>
          <p:cNvSpPr/>
          <p:nvPr/>
        </p:nvSpPr>
        <p:spPr>
          <a:xfrm>
            <a:off x="6892528"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PROCESSES</a:t>
            </a:r>
          </a:p>
        </p:txBody>
      </p:sp>
      <p:sp>
        <p:nvSpPr>
          <p:cNvPr id="38" name="Freeform: Shape 15">
            <a:extLst>
              <a:ext uri="{FF2B5EF4-FFF2-40B4-BE49-F238E27FC236}">
                <a16:creationId xmlns:a16="http://schemas.microsoft.com/office/drawing/2014/main" id="{9C82F8C0-FEF3-5987-59D4-5084A3BEEAC9}"/>
              </a:ext>
            </a:extLst>
          </p:cNvPr>
          <p:cNvSpPr/>
          <p:nvPr/>
        </p:nvSpPr>
        <p:spPr>
          <a:xfrm>
            <a:off x="9465135"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PROGRAMS</a:t>
            </a:r>
          </a:p>
        </p:txBody>
      </p:sp>
    </p:spTree>
    <p:extLst>
      <p:ext uri="{BB962C8B-B14F-4D97-AF65-F5344CB8AC3E}">
        <p14:creationId xmlns:p14="http://schemas.microsoft.com/office/powerpoint/2010/main" val="73670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aching Assistants"/>
          <p:cNvSpPr txBox="1">
            <a:spLocks noGrp="1"/>
          </p:cNvSpPr>
          <p:nvPr>
            <p:ph type="title"/>
          </p:nvPr>
        </p:nvSpPr>
        <p:spPr/>
        <p:txBody>
          <a:bodyPr/>
          <a:lstStyle>
            <a:lvl1pPr>
              <a:defRPr>
                <a:solidFill>
                  <a:srgbClr val="005493"/>
                </a:solidFill>
              </a:defRPr>
            </a:lvl1pPr>
          </a:lstStyle>
          <a:p>
            <a:r>
              <a:rPr lang="en-US" dirty="0">
                <a:solidFill>
                  <a:srgbClr val="0070C0"/>
                </a:solidFill>
              </a:rPr>
              <a:t>Instructors</a:t>
            </a:r>
          </a:p>
        </p:txBody>
      </p:sp>
      <p:sp>
        <p:nvSpPr>
          <p:cNvPr id="138" name="Slide Number"/>
          <p:cNvSpPr txBox="1">
            <a:spLocks noGrp="1"/>
          </p:cNvSpPr>
          <p:nvPr>
            <p:ph type="sldNum" sz="quarter" idx="12"/>
          </p:nvPr>
        </p:nvSpPr>
        <p:spPr/>
        <p:txBody>
          <a:bodyPr/>
          <a:lstStyle/>
          <a:p>
            <a:fld id="{86CB4B4D-7CA3-9044-876B-883B54F8677D}" type="slidenum">
              <a:rPr lang="en-US"/>
              <a:pPr/>
              <a:t>2</a:t>
            </a:fld>
            <a:endParaRPr lang="en-US"/>
          </a:p>
        </p:txBody>
      </p:sp>
      <p:grpSp>
        <p:nvGrpSpPr>
          <p:cNvPr id="2" name="Group 1">
            <a:extLst>
              <a:ext uri="{FF2B5EF4-FFF2-40B4-BE49-F238E27FC236}">
                <a16:creationId xmlns:a16="http://schemas.microsoft.com/office/drawing/2014/main" id="{58FC987C-BBC2-3827-C7B2-A3D074F8C312}"/>
              </a:ext>
            </a:extLst>
          </p:cNvPr>
          <p:cNvGrpSpPr/>
          <p:nvPr/>
        </p:nvGrpSpPr>
        <p:grpSpPr>
          <a:xfrm>
            <a:off x="997912" y="1694887"/>
            <a:ext cx="2708548" cy="4509721"/>
            <a:chOff x="1040158" y="1694887"/>
            <a:chExt cx="2708548" cy="4509721"/>
          </a:xfrm>
        </p:grpSpPr>
        <p:sp>
          <p:nvSpPr>
            <p:cNvPr id="6" name="TextBox 5">
              <a:extLst>
                <a:ext uri="{FF2B5EF4-FFF2-40B4-BE49-F238E27FC236}">
                  <a16:creationId xmlns:a16="http://schemas.microsoft.com/office/drawing/2014/main" id="{5E62FD13-1F96-F155-36CA-7EF6E751D118}"/>
                </a:ext>
              </a:extLst>
            </p:cNvPr>
            <p:cNvSpPr txBox="1"/>
            <p:nvPr/>
          </p:nvSpPr>
          <p:spPr>
            <a:xfrm>
              <a:off x="1064945" y="4896558"/>
              <a:ext cx="2683761"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Adeel Bhutta</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1,2,3</a:t>
              </a:r>
            </a:p>
          </p:txBody>
        </p:sp>
        <p:pic>
          <p:nvPicPr>
            <p:cNvPr id="8" name="Picture 7" descr="A person wearing glasses&#10;&#10;Description automatically generated with medium confidence">
              <a:extLst>
                <a:ext uri="{FF2B5EF4-FFF2-40B4-BE49-F238E27FC236}">
                  <a16:creationId xmlns:a16="http://schemas.microsoft.com/office/drawing/2014/main" id="{FD1A85C7-72B2-3E07-2489-EAFD7830A4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158" y="1694887"/>
              <a:ext cx="2708548" cy="2708548"/>
            </a:xfrm>
            <a:prstGeom prst="rect">
              <a:avLst/>
            </a:prstGeom>
          </p:spPr>
        </p:pic>
      </p:grpSp>
      <p:sp>
        <p:nvSpPr>
          <p:cNvPr id="7" name="TextBox 6">
            <a:extLst>
              <a:ext uri="{FF2B5EF4-FFF2-40B4-BE49-F238E27FC236}">
                <a16:creationId xmlns:a16="http://schemas.microsoft.com/office/drawing/2014/main" id="{14371E21-C615-9292-6936-EDF7B2D9365C}"/>
              </a:ext>
            </a:extLst>
          </p:cNvPr>
          <p:cNvSpPr txBox="1"/>
          <p:nvPr/>
        </p:nvSpPr>
        <p:spPr>
          <a:xfrm>
            <a:off x="7706327" y="4896558"/>
            <a:ext cx="2180397"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Rob Simmons</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5,6</a:t>
            </a:r>
          </a:p>
        </p:txBody>
      </p:sp>
      <p:grpSp>
        <p:nvGrpSpPr>
          <p:cNvPr id="5" name="Group 4">
            <a:extLst>
              <a:ext uri="{FF2B5EF4-FFF2-40B4-BE49-F238E27FC236}">
                <a16:creationId xmlns:a16="http://schemas.microsoft.com/office/drawing/2014/main" id="{5831FEDD-7186-C155-DA25-371603EAF473}"/>
              </a:ext>
            </a:extLst>
          </p:cNvPr>
          <p:cNvGrpSpPr/>
          <p:nvPr/>
        </p:nvGrpSpPr>
        <p:grpSpPr>
          <a:xfrm>
            <a:off x="4225590" y="1694887"/>
            <a:ext cx="2708548" cy="4509721"/>
            <a:chOff x="4358384" y="1694887"/>
            <a:chExt cx="2708548" cy="4509721"/>
          </a:xfrm>
        </p:grpSpPr>
        <p:sp>
          <p:nvSpPr>
            <p:cNvPr id="10" name="TextBox 9">
              <a:extLst>
                <a:ext uri="{FF2B5EF4-FFF2-40B4-BE49-F238E27FC236}">
                  <a16:creationId xmlns:a16="http://schemas.microsoft.com/office/drawing/2014/main" id="{0F517881-EADF-3965-D26C-F1BE3C464447}"/>
                </a:ext>
              </a:extLst>
            </p:cNvPr>
            <p:cNvSpPr txBox="1"/>
            <p:nvPr/>
          </p:nvSpPr>
          <p:spPr>
            <a:xfrm>
              <a:off x="4475053" y="4896558"/>
              <a:ext cx="2180397"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Mitch Wand</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4</a:t>
              </a:r>
            </a:p>
          </p:txBody>
        </p:sp>
        <p:pic>
          <p:nvPicPr>
            <p:cNvPr id="11" name="Picture 10" descr="A picture containing person, sky, person, outdoor&#10;&#10;Description automatically generated">
              <a:extLst>
                <a:ext uri="{FF2B5EF4-FFF2-40B4-BE49-F238E27FC236}">
                  <a16:creationId xmlns:a16="http://schemas.microsoft.com/office/drawing/2014/main" id="{0654AE34-DA67-F16D-D2E6-F6BE67C584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8384" y="1694887"/>
              <a:ext cx="2708548" cy="2708548"/>
            </a:xfrm>
            <a:prstGeom prst="rect">
              <a:avLst/>
            </a:prstGeom>
          </p:spPr>
        </p:pic>
      </p:grpSp>
      <p:pic>
        <p:nvPicPr>
          <p:cNvPr id="1026" name="Picture 2">
            <a:extLst>
              <a:ext uri="{FF2B5EF4-FFF2-40B4-BE49-F238E27FC236}">
                <a16:creationId xmlns:a16="http://schemas.microsoft.com/office/drawing/2014/main" id="{C63A4DDE-AA6F-FE4B-52E7-C99F3B18870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1182"/>
          <a:stretch>
            <a:fillRect/>
          </a:stretch>
        </p:blipFill>
        <p:spPr bwMode="auto">
          <a:xfrm>
            <a:off x="7453268" y="1694888"/>
            <a:ext cx="3049553" cy="2708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186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S 5500: Course Objective"/>
          <p:cNvSpPr txBox="1">
            <a:spLocks noGrp="1"/>
          </p:cNvSpPr>
          <p:nvPr>
            <p:ph type="title"/>
          </p:nvPr>
        </p:nvSpPr>
        <p:spPr/>
        <p:txBody>
          <a:bodyPr/>
          <a:lstStyle>
            <a:lvl1pPr>
              <a:defRPr>
                <a:solidFill>
                  <a:srgbClr val="005493"/>
                </a:solidFill>
              </a:defRPr>
            </a:lvl1pPr>
          </a:lstStyle>
          <a:p>
            <a:r>
              <a:rPr lang="en-US" dirty="0">
                <a:solidFill>
                  <a:srgbClr val="0070C0"/>
                </a:solidFill>
              </a:rPr>
              <a:t>Learning Objectives for this course:</a:t>
            </a:r>
          </a:p>
        </p:txBody>
      </p:sp>
      <p:sp>
        <p:nvSpPr>
          <p:cNvPr id="204" name="Developing skills that are necessary for successful software development…"/>
          <p:cNvSpPr txBox="1">
            <a:spLocks noGrp="1"/>
          </p:cNvSpPr>
          <p:nvPr>
            <p:ph idx="1"/>
          </p:nvPr>
        </p:nvSpPr>
        <p:spPr>
          <a:xfrm>
            <a:off x="838200" y="1500160"/>
            <a:ext cx="7887346" cy="4699918"/>
          </a:xfrm>
        </p:spPr>
        <p:txBody>
          <a:bodyPr>
            <a:normAutofit/>
          </a:bodyPr>
          <a:lstStyle/>
          <a:p>
            <a:r>
              <a:rPr lang="en-US" dirty="0"/>
              <a:t>By the end of this course, you will…</a:t>
            </a:r>
          </a:p>
          <a:p>
            <a:pPr lvl="1"/>
            <a:r>
              <a:rPr lang="en-US" dirty="0"/>
              <a:t>…be able to define and describe the phases of the software engineering lifecycle.</a:t>
            </a:r>
          </a:p>
          <a:p>
            <a:pPr lvl="1"/>
            <a:r>
              <a:rPr lang="en-US" dirty="0"/>
              <a:t>…be able to explain the role of key processes and technologies in modern software development.</a:t>
            </a:r>
          </a:p>
          <a:p>
            <a:pPr lvl="1"/>
            <a:r>
              <a:rPr lang="en-US" dirty="0"/>
              <a:t>…demonstrate the ability to </a:t>
            </a:r>
            <a:r>
              <a:rPr lang="en-US" i="1" dirty="0"/>
              <a:t>use</a:t>
            </a:r>
            <a:r>
              <a:rPr lang="en-US" dirty="0"/>
              <a:t> these key processes</a:t>
            </a:r>
          </a:p>
          <a:p>
            <a:pPr lvl="1"/>
            <a:r>
              <a:rPr lang="en-US" dirty="0"/>
              <a:t>…demonstrate the application of key technologies and major tools used in elementary software engineering tasks.</a:t>
            </a:r>
          </a:p>
          <a:p>
            <a:pPr lvl="1"/>
            <a:r>
              <a:rPr lang="en-US" dirty="0"/>
              <a:t>…design and implement a portfolio-worthy software engineering project in a small team environment that can be showcased to recruiters.</a:t>
            </a:r>
          </a:p>
          <a:p>
            <a:endParaRPr lang="en-US" dirty="0"/>
          </a:p>
        </p:txBody>
      </p:sp>
      <p:sp>
        <p:nvSpPr>
          <p:cNvPr id="205" name="Slide Number"/>
          <p:cNvSpPr txBox="1">
            <a:spLocks noGrp="1"/>
          </p:cNvSpPr>
          <p:nvPr>
            <p:ph type="sldNum" sz="quarter" idx="12"/>
          </p:nvPr>
        </p:nvSpPr>
        <p:spPr/>
        <p:txBody>
          <a:bodyPr/>
          <a:lstStyle/>
          <a:p>
            <a:fld id="{86CB4B4D-7CA3-9044-876B-883B54F8677D}" type="slidenum">
              <a:rPr lang="en-US"/>
              <a:pPr/>
              <a:t>20</a:t>
            </a:fld>
            <a:endParaRPr lang="en-US" dirty="0"/>
          </a:p>
        </p:txBody>
      </p:sp>
      <p:sp>
        <p:nvSpPr>
          <p:cNvPr id="2" name="Left Brace 1">
            <a:extLst>
              <a:ext uri="{FF2B5EF4-FFF2-40B4-BE49-F238E27FC236}">
                <a16:creationId xmlns:a16="http://schemas.microsoft.com/office/drawing/2014/main" id="{8F424F4B-5680-C2E8-831D-7352A55C4737}"/>
              </a:ext>
            </a:extLst>
          </p:cNvPr>
          <p:cNvSpPr/>
          <p:nvPr/>
        </p:nvSpPr>
        <p:spPr>
          <a:xfrm rot="10800000">
            <a:off x="9278112" y="1597151"/>
            <a:ext cx="536448" cy="300830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Left Brace 2">
            <a:extLst>
              <a:ext uri="{FF2B5EF4-FFF2-40B4-BE49-F238E27FC236}">
                <a16:creationId xmlns:a16="http://schemas.microsoft.com/office/drawing/2014/main" id="{9985C0B8-0B3E-A142-6DFB-0D7FFF384E43}"/>
              </a:ext>
            </a:extLst>
          </p:cNvPr>
          <p:cNvSpPr/>
          <p:nvPr/>
        </p:nvSpPr>
        <p:spPr>
          <a:xfrm rot="10800000">
            <a:off x="9278112" y="4831984"/>
            <a:ext cx="536448" cy="11625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E6D05945-6AC3-7FE3-CC64-A07289831426}"/>
              </a:ext>
            </a:extLst>
          </p:cNvPr>
          <p:cNvSpPr txBox="1"/>
          <p:nvPr/>
        </p:nvSpPr>
        <p:spPr>
          <a:xfrm>
            <a:off x="9982200" y="1844085"/>
            <a:ext cx="202692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0C0"/>
                </a:solidFill>
                <a:effectLst/>
                <a:uLnTx/>
                <a:uFillTx/>
                <a:latin typeface="Calibri" panose="020F0502020204030204"/>
                <a:ea typeface="Calibri"/>
                <a:cs typeface="Calibri"/>
              </a:rPr>
              <a:t>These are normal learning goals for a course at a university!</a:t>
            </a:r>
          </a:p>
        </p:txBody>
      </p:sp>
      <p:sp>
        <p:nvSpPr>
          <p:cNvPr id="5" name="TextBox 4">
            <a:extLst>
              <a:ext uri="{FF2B5EF4-FFF2-40B4-BE49-F238E27FC236}">
                <a16:creationId xmlns:a16="http://schemas.microsoft.com/office/drawing/2014/main" id="{C6F31CB0-0F9B-4068-EAC3-C3EDE7A7C636}"/>
              </a:ext>
            </a:extLst>
          </p:cNvPr>
          <p:cNvSpPr txBox="1"/>
          <p:nvPr/>
        </p:nvSpPr>
        <p:spPr>
          <a:xfrm>
            <a:off x="9982200" y="4831983"/>
            <a:ext cx="202692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0C0"/>
                </a:solidFill>
                <a:effectLst/>
                <a:uLnTx/>
                <a:uFillTx/>
                <a:latin typeface="Calibri" panose="020F0502020204030204"/>
                <a:ea typeface="Calibri"/>
                <a:cs typeface="Calibri"/>
              </a:rPr>
              <a:t>This is maybe a little different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01B81-D194-1A3B-C2C1-A9CD9DA7E6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524734-B629-E9F2-AD07-71A86592DDC9}"/>
              </a:ext>
            </a:extLst>
          </p:cNvPr>
          <p:cNvSpPr>
            <a:spLocks noGrp="1"/>
          </p:cNvSpPr>
          <p:nvPr>
            <p:ph type="title"/>
          </p:nvPr>
        </p:nvSpPr>
        <p:spPr/>
        <p:txBody>
          <a:bodyPr/>
          <a:lstStyle/>
          <a:p>
            <a:r>
              <a:rPr lang="en-US" dirty="0"/>
              <a:t>The course will be delivered through:</a:t>
            </a:r>
          </a:p>
        </p:txBody>
      </p:sp>
      <p:sp>
        <p:nvSpPr>
          <p:cNvPr id="3" name="Content Placeholder 2">
            <a:extLst>
              <a:ext uri="{FF2B5EF4-FFF2-40B4-BE49-F238E27FC236}">
                <a16:creationId xmlns:a16="http://schemas.microsoft.com/office/drawing/2014/main" id="{5D5696CB-54A2-DF88-EB99-5E9FF60C92A3}"/>
              </a:ext>
            </a:extLst>
          </p:cNvPr>
          <p:cNvSpPr>
            <a:spLocks noGrp="1"/>
          </p:cNvSpPr>
          <p:nvPr>
            <p:ph idx="1"/>
          </p:nvPr>
        </p:nvSpPr>
        <p:spPr>
          <a:xfrm>
            <a:off x="838200" y="1450732"/>
            <a:ext cx="7887346" cy="4351338"/>
          </a:xfrm>
        </p:spPr>
        <p:txBody>
          <a:bodyPr>
            <a:normAutofit fontScale="92500" lnSpcReduction="10000"/>
          </a:bodyPr>
          <a:lstStyle/>
          <a:p>
            <a:r>
              <a:rPr lang="en-US" dirty="0"/>
              <a:t>Lectures and in-class discussion</a:t>
            </a:r>
          </a:p>
          <a:p>
            <a:pPr lvl="1"/>
            <a:r>
              <a:rPr lang="en-US" dirty="0"/>
              <a:t>In person (most sections) or via zoom (online section)</a:t>
            </a:r>
          </a:p>
          <a:p>
            <a:pPr lvl="1"/>
            <a:r>
              <a:rPr lang="en-US" dirty="0"/>
              <a:t>Slides will be available on course website</a:t>
            </a:r>
          </a:p>
          <a:p>
            <a:r>
              <a:rPr lang="en-US" dirty="0"/>
              <a:t>Practice activities</a:t>
            </a:r>
          </a:p>
          <a:p>
            <a:pPr lvl="1"/>
            <a:r>
              <a:rPr lang="en-US" dirty="0"/>
              <a:t>these will give you practice with the technologies we will use</a:t>
            </a:r>
          </a:p>
          <a:p>
            <a:pPr lvl="1"/>
            <a:r>
              <a:rPr lang="en-US" dirty="0"/>
              <a:t>we will often start these during class, sometimes in groups</a:t>
            </a:r>
          </a:p>
          <a:p>
            <a:pPr lvl="1"/>
            <a:r>
              <a:rPr lang="en-US" dirty="0"/>
              <a:t>these will be graded</a:t>
            </a:r>
          </a:p>
          <a:p>
            <a:r>
              <a:rPr lang="en-US" dirty="0"/>
              <a:t>Tutorials</a:t>
            </a:r>
          </a:p>
          <a:p>
            <a:pPr lvl="1"/>
            <a:r>
              <a:rPr lang="en-US" dirty="0"/>
              <a:t>these will give you background on key processes and technologies {we will use} at a greater level of detail than we can cover in class</a:t>
            </a:r>
          </a:p>
          <a:p>
            <a:pPr lvl="1"/>
            <a:r>
              <a:rPr lang="en-US" dirty="0"/>
              <a:t>Primary “reading” for the course in lieu of a textbook</a:t>
            </a:r>
          </a:p>
        </p:txBody>
      </p:sp>
      <p:sp>
        <p:nvSpPr>
          <p:cNvPr id="4" name="Slide Number Placeholder 3">
            <a:extLst>
              <a:ext uri="{FF2B5EF4-FFF2-40B4-BE49-F238E27FC236}">
                <a16:creationId xmlns:a16="http://schemas.microsoft.com/office/drawing/2014/main" id="{3C5CBE34-31A4-CB54-5780-CA62A1A6D986}"/>
              </a:ext>
            </a:extLst>
          </p:cNvPr>
          <p:cNvSpPr>
            <a:spLocks noGrp="1"/>
          </p:cNvSpPr>
          <p:nvPr>
            <p:ph type="sldNum" sz="quarter" idx="12"/>
          </p:nvPr>
        </p:nvSpPr>
        <p:spPr/>
        <p:txBody>
          <a:bodyPr/>
          <a:lstStyle/>
          <a:p>
            <a:fld id="{20F37917-FD3A-4669-9018-DA04BCDD3D75}" type="slidenum">
              <a:rPr lang="en-US" smtClean="0"/>
              <a:t>21</a:t>
            </a:fld>
            <a:endParaRPr lang="en-US" dirty="0"/>
          </a:p>
        </p:txBody>
      </p:sp>
    </p:spTree>
    <p:extLst>
      <p:ext uri="{BB962C8B-B14F-4D97-AF65-F5344CB8AC3E}">
        <p14:creationId xmlns:p14="http://schemas.microsoft.com/office/powerpoint/2010/main" val="38069060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ourse Mechanics"/>
          <p:cNvSpPr txBox="1">
            <a:spLocks noGrp="1"/>
          </p:cNvSpPr>
          <p:nvPr>
            <p:ph type="title"/>
          </p:nvPr>
        </p:nvSpPr>
        <p:spPr/>
        <p:txBody>
          <a:bodyPr>
            <a:normAutofit/>
          </a:bodyPr>
          <a:lstStyle/>
          <a:p>
            <a:r>
              <a:rPr lang="en-US" dirty="0"/>
              <a:t>Course Mechanics: </a:t>
            </a:r>
            <a:br>
              <a:rPr lang="en-US" dirty="0"/>
            </a:br>
            <a:r>
              <a:rPr lang="en-US" dirty="0"/>
              <a:t>Lectures and Attendance</a:t>
            </a:r>
          </a:p>
        </p:txBody>
      </p:sp>
      <p:sp>
        <p:nvSpPr>
          <p:cNvPr id="184" name="See syllabus for all of the usual stuff…"/>
          <p:cNvSpPr txBox="1">
            <a:spLocks noGrp="1"/>
          </p:cNvSpPr>
          <p:nvPr>
            <p:ph idx="1"/>
          </p:nvPr>
        </p:nvSpPr>
        <p:spPr>
          <a:xfrm>
            <a:off x="838199" y="1500160"/>
            <a:ext cx="8169877" cy="4856190"/>
          </a:xfrm>
        </p:spPr>
        <p:txBody>
          <a:bodyPr>
            <a:normAutofit/>
          </a:bodyPr>
          <a:lstStyle/>
          <a:p>
            <a:r>
              <a:rPr lang="en-US" dirty="0"/>
              <a:t>Classes will include both lectures and in-class activities.</a:t>
            </a:r>
          </a:p>
          <a:p>
            <a:r>
              <a:rPr lang="en-US" dirty="0"/>
              <a:t>Be sure to bring your laptop</a:t>
            </a:r>
          </a:p>
          <a:p>
            <a:r>
              <a:rPr lang="en-US" dirty="0"/>
              <a:t>Each instructor will use </a:t>
            </a:r>
            <a:r>
              <a:rPr lang="en-US" b="1" dirty="0">
                <a:solidFill>
                  <a:srgbClr val="FF0000"/>
                </a:solidFill>
              </a:rPr>
              <a:t>individual approach </a:t>
            </a:r>
            <a:r>
              <a:rPr lang="en-US" dirty="0"/>
              <a:t>to grade the in-class activities.</a:t>
            </a:r>
          </a:p>
          <a:p>
            <a:r>
              <a:rPr lang="en-US" dirty="0"/>
              <a:t>Attendance is expected for both on-the-ground and remote sections (especially when working on </a:t>
            </a:r>
            <a:r>
              <a:rPr lang="en-US" dirty="0">
                <a:solidFill>
                  <a:srgbClr val="FF0000"/>
                </a:solidFill>
              </a:rPr>
              <a:t>activities, “work on project” sessions and demos</a:t>
            </a:r>
            <a:r>
              <a:rPr lang="en-US" dirty="0"/>
              <a:t>)</a:t>
            </a:r>
          </a:p>
          <a:p>
            <a:pPr lvl="1"/>
            <a:r>
              <a:rPr lang="en-US" dirty="0"/>
              <a:t>For excused absence, please contact the instructor by email.</a:t>
            </a:r>
          </a:p>
          <a:p>
            <a:endParaRPr lang="en-US" dirty="0"/>
          </a:p>
        </p:txBody>
      </p:sp>
      <p:sp>
        <p:nvSpPr>
          <p:cNvPr id="2" name="Slide Number Placeholder 1">
            <a:extLst>
              <a:ext uri="{FF2B5EF4-FFF2-40B4-BE49-F238E27FC236}">
                <a16:creationId xmlns:a16="http://schemas.microsoft.com/office/drawing/2014/main" id="{6DBF43BB-13F1-408A-8B9B-BE74663C72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22</a:t>
            </a:fld>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p:txBody>
          <a:bodyPr/>
          <a:lstStyle/>
          <a:p>
            <a:r>
              <a:rPr lang="en-US" dirty="0"/>
              <a:t>Course Deliverables</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idx="1"/>
          </p:nvPr>
        </p:nvSpPr>
        <p:spPr>
          <a:xfrm>
            <a:off x="838200" y="1500160"/>
            <a:ext cx="8417312" cy="4351338"/>
          </a:xfrm>
        </p:spPr>
        <p:txBody>
          <a:bodyPr>
            <a:normAutofit/>
          </a:bodyPr>
          <a:lstStyle/>
          <a:p>
            <a:r>
              <a:rPr lang="en-US" dirty="0"/>
              <a:t>First, an individual project, which we will assign. This is to be done </a:t>
            </a:r>
            <a:r>
              <a:rPr lang="en-US" b="1" dirty="0"/>
              <a:t>individually</a:t>
            </a:r>
            <a:r>
              <a:rPr lang="en-US" dirty="0"/>
              <a:t>. </a:t>
            </a:r>
          </a:p>
          <a:p>
            <a:pPr lvl="1"/>
            <a:r>
              <a:rPr lang="en-US" dirty="0"/>
              <a:t>divided into 3 deliverable projects</a:t>
            </a:r>
          </a:p>
          <a:p>
            <a:pPr lvl="1"/>
            <a:r>
              <a:rPr lang="en-US" dirty="0"/>
              <a:t>this counts for 30% of course grade</a:t>
            </a:r>
            <a:endParaRPr lang="en-US" b="1" dirty="0"/>
          </a:p>
          <a:p>
            <a:r>
              <a:rPr lang="en-US" dirty="0"/>
              <a:t>Then a </a:t>
            </a:r>
            <a:r>
              <a:rPr lang="en-US" b="1" dirty="0"/>
              <a:t>group</a:t>
            </a:r>
            <a:r>
              <a:rPr lang="en-US" dirty="0"/>
              <a:t> project, done in teams of about </a:t>
            </a:r>
            <a:r>
              <a:rPr lang="en-US" dirty="0">
                <a:solidFill>
                  <a:srgbClr val="FF0000"/>
                </a:solidFill>
              </a:rPr>
              <a:t>4</a:t>
            </a:r>
            <a:r>
              <a:rPr lang="en-US" dirty="0"/>
              <a:t> people </a:t>
            </a:r>
          </a:p>
          <a:p>
            <a:pPr lvl="1"/>
            <a:r>
              <a:rPr lang="en-US" dirty="0"/>
              <a:t>this counts for 40% of course grade</a:t>
            </a:r>
          </a:p>
          <a:p>
            <a:r>
              <a:rPr lang="en-US" dirty="0"/>
              <a:t>There will be an exam (worth 20%) on March 11 - 13 during </a:t>
            </a:r>
            <a:r>
              <a:rPr lang="en-US" dirty="0">
                <a:solidFill>
                  <a:srgbClr val="FF0000"/>
                </a:solidFill>
              </a:rPr>
              <a:t>Week 9</a:t>
            </a:r>
            <a:r>
              <a:rPr lang="en-US" dirty="0"/>
              <a:t>). There will not be a final exam. </a:t>
            </a:r>
            <a:r>
              <a:rPr lang="en-US" u="sng" dirty="0"/>
              <a:t>Check Calendars</a:t>
            </a:r>
          </a:p>
          <a:p>
            <a:r>
              <a:rPr lang="en-US" dirty="0"/>
              <a:t>Participation / Completion of activities (10%)</a:t>
            </a:r>
          </a:p>
          <a:p>
            <a:endParaRPr lang="en-US" dirty="0"/>
          </a:p>
        </p:txBody>
      </p:sp>
      <p:sp>
        <p:nvSpPr>
          <p:cNvPr id="7" name="Slide Number Placeholder 6">
            <a:extLst>
              <a:ext uri="{FF2B5EF4-FFF2-40B4-BE49-F238E27FC236}">
                <a16:creationId xmlns:a16="http://schemas.microsoft.com/office/drawing/2014/main" id="{C3226C9D-2553-4272-88E2-CE134DEACC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23</a:t>
            </a:fld>
            <a:endParaRPr lang="en-US" dirty="0"/>
          </a:p>
        </p:txBody>
      </p:sp>
    </p:spTree>
    <p:extLst>
      <p:ext uri="{BB962C8B-B14F-4D97-AF65-F5344CB8AC3E}">
        <p14:creationId xmlns:p14="http://schemas.microsoft.com/office/powerpoint/2010/main" val="31918664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0B400-66BE-91E9-BEE6-1705229335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32D043-E746-68AC-E3E3-05F075C54A65}"/>
              </a:ext>
            </a:extLst>
          </p:cNvPr>
          <p:cNvSpPr>
            <a:spLocks noGrp="1"/>
          </p:cNvSpPr>
          <p:nvPr>
            <p:ph type="title"/>
          </p:nvPr>
        </p:nvSpPr>
        <p:spPr/>
        <p:txBody>
          <a:bodyPr/>
          <a:lstStyle/>
          <a:p>
            <a:r>
              <a:rPr lang="en-US" dirty="0"/>
              <a:t>Course Requirements</a:t>
            </a:r>
          </a:p>
        </p:txBody>
      </p:sp>
      <p:sp>
        <p:nvSpPr>
          <p:cNvPr id="3" name="Text Placeholder 2">
            <a:extLst>
              <a:ext uri="{FF2B5EF4-FFF2-40B4-BE49-F238E27FC236}">
                <a16:creationId xmlns:a16="http://schemas.microsoft.com/office/drawing/2014/main" id="{651A6F94-B36C-5D6C-1FAE-6012CE29BA4F}"/>
              </a:ext>
            </a:extLst>
          </p:cNvPr>
          <p:cNvSpPr>
            <a:spLocks noGrp="1"/>
          </p:cNvSpPr>
          <p:nvPr>
            <p:ph idx="1"/>
          </p:nvPr>
        </p:nvSpPr>
        <p:spPr>
          <a:xfrm>
            <a:off x="838200" y="1500160"/>
            <a:ext cx="8417312" cy="4351338"/>
          </a:xfrm>
        </p:spPr>
        <p:txBody>
          <a:bodyPr>
            <a:normAutofit/>
          </a:bodyPr>
          <a:lstStyle/>
          <a:p>
            <a:pPr marL="0" indent="0">
              <a:buNone/>
            </a:pPr>
            <a:r>
              <a:rPr lang="en-US" dirty="0"/>
              <a:t>To pass, you </a:t>
            </a:r>
            <a:r>
              <a:rPr lang="en-US" u="sng" dirty="0"/>
              <a:t>must also</a:t>
            </a:r>
            <a:r>
              <a:rPr lang="en-US" dirty="0"/>
              <a:t>:</a:t>
            </a:r>
          </a:p>
          <a:p>
            <a:r>
              <a:rPr lang="en-US" dirty="0"/>
              <a:t>Do most of the individual projects</a:t>
            </a:r>
          </a:p>
          <a:p>
            <a:r>
              <a:rPr lang="en-US" dirty="0"/>
              <a:t>Demonstrate understanding of concepts in midterm</a:t>
            </a:r>
          </a:p>
          <a:p>
            <a:r>
              <a:rPr lang="en-US" dirty="0"/>
              <a:t>Demonstrate ability to do software development &amp; engineering in group project</a:t>
            </a:r>
          </a:p>
          <a:p>
            <a:r>
              <a:rPr lang="en-US" dirty="0"/>
              <a:t>Present your final project</a:t>
            </a:r>
          </a:p>
        </p:txBody>
      </p:sp>
      <p:sp>
        <p:nvSpPr>
          <p:cNvPr id="7" name="Slide Number Placeholder 6">
            <a:extLst>
              <a:ext uri="{FF2B5EF4-FFF2-40B4-BE49-F238E27FC236}">
                <a16:creationId xmlns:a16="http://schemas.microsoft.com/office/drawing/2014/main" id="{0BE41546-019A-3B52-5029-FC4A4889D84D}"/>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24</a:t>
            </a:fld>
            <a:endParaRPr lang="en-US" dirty="0"/>
          </a:p>
        </p:txBody>
      </p:sp>
    </p:spTree>
    <p:extLst>
      <p:ext uri="{BB962C8B-B14F-4D97-AF65-F5344CB8AC3E}">
        <p14:creationId xmlns:p14="http://schemas.microsoft.com/office/powerpoint/2010/main" val="2992796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Approach"/>
          <p:cNvSpPr txBox="1">
            <a:spLocks noGrp="1"/>
          </p:cNvSpPr>
          <p:nvPr>
            <p:ph type="title"/>
          </p:nvPr>
        </p:nvSpPr>
        <p:spPr/>
        <p:txBody>
          <a:bodyPr/>
          <a:lstStyle>
            <a:lvl1pPr>
              <a:defRPr>
                <a:solidFill>
                  <a:srgbClr val="005493"/>
                </a:solidFill>
              </a:defRPr>
            </a:lvl1pPr>
          </a:lstStyle>
          <a:p>
            <a:r>
              <a:rPr lang="en-US" dirty="0">
                <a:solidFill>
                  <a:srgbClr val="0070C0"/>
                </a:solidFill>
              </a:rPr>
              <a:t>Technology</a:t>
            </a:r>
          </a:p>
        </p:txBody>
      </p:sp>
      <p:sp>
        <p:nvSpPr>
          <p:cNvPr id="218" name="first half of the course: emphasis on skills development…"/>
          <p:cNvSpPr txBox="1">
            <a:spLocks noGrp="1"/>
          </p:cNvSpPr>
          <p:nvPr>
            <p:ph idx="1"/>
          </p:nvPr>
        </p:nvSpPr>
        <p:spPr/>
        <p:txBody>
          <a:bodyPr/>
          <a:lstStyle/>
          <a:p>
            <a:r>
              <a:rPr lang="en-US" dirty="0"/>
              <a:t>We will use:</a:t>
            </a:r>
          </a:p>
          <a:p>
            <a:pPr lvl="1"/>
            <a:r>
              <a:rPr lang="en-US" dirty="0"/>
              <a:t>TypeScript as implementation language</a:t>
            </a:r>
          </a:p>
          <a:p>
            <a:pPr lvl="1"/>
            <a:r>
              <a:rPr lang="en-US" dirty="0" err="1"/>
              <a:t>Vitest</a:t>
            </a:r>
            <a:r>
              <a:rPr lang="en-US" dirty="0"/>
              <a:t> as Testing Framework</a:t>
            </a:r>
          </a:p>
          <a:p>
            <a:pPr lvl="1"/>
            <a:r>
              <a:rPr lang="en-US" dirty="0"/>
              <a:t>Visual Studio Code as our IDE</a:t>
            </a:r>
          </a:p>
          <a:p>
            <a:pPr lvl="1"/>
            <a:r>
              <a:rPr lang="en-US" dirty="0"/>
              <a:t>React for webapps</a:t>
            </a:r>
          </a:p>
          <a:p>
            <a:pPr lvl="1"/>
            <a:r>
              <a:rPr lang="en-US" dirty="0"/>
              <a:t>GitHub Projects for Project Management</a:t>
            </a:r>
          </a:p>
          <a:p>
            <a:pPr lvl="1"/>
            <a:r>
              <a:rPr lang="en-US" dirty="0"/>
              <a:t>GitHub Actions / Render for CI/CD</a:t>
            </a:r>
          </a:p>
          <a:p>
            <a:pPr lvl="1"/>
            <a:r>
              <a:rPr lang="en-US" dirty="0"/>
              <a:t>Also, other miscellaneous tools</a:t>
            </a:r>
          </a:p>
          <a:p>
            <a:endParaRPr lang="en-US" dirty="0"/>
          </a:p>
        </p:txBody>
      </p:sp>
      <p:sp>
        <p:nvSpPr>
          <p:cNvPr id="219" name="Slide Number"/>
          <p:cNvSpPr txBox="1">
            <a:spLocks noGrp="1"/>
          </p:cNvSpPr>
          <p:nvPr>
            <p:ph type="sldNum" sz="quarter" idx="12"/>
          </p:nvPr>
        </p:nvSpPr>
        <p:spPr/>
        <p:txBody>
          <a:bodyPr/>
          <a:lstStyle/>
          <a:p>
            <a:fld id="{86CB4B4D-7CA3-9044-876B-883B54F8677D}" type="slidenum">
              <a:rPr lang="en-US"/>
              <a:pPr/>
              <a:t>25</a:t>
            </a:fld>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21EB33-B197-66CA-F65D-F93B475B17A4}"/>
              </a:ext>
            </a:extLst>
          </p:cNvPr>
          <p:cNvPicPr>
            <a:picLocks noChangeAspect="1"/>
          </p:cNvPicPr>
          <p:nvPr/>
        </p:nvPicPr>
        <p:blipFill>
          <a:blip r:embed="rId3"/>
          <a:stretch>
            <a:fillRect/>
          </a:stretch>
        </p:blipFill>
        <p:spPr>
          <a:xfrm>
            <a:off x="10107342" y="18254"/>
            <a:ext cx="1625600" cy="1625600"/>
          </a:xfrm>
          <a:prstGeom prst="rect">
            <a:avLst/>
          </a:prstGeom>
        </p:spPr>
      </p:pic>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a:xfrm>
            <a:off x="838200" y="18255"/>
            <a:ext cx="10515600" cy="1325563"/>
          </a:xfrm>
        </p:spPr>
        <p:txBody>
          <a:bodyPr/>
          <a:lstStyle/>
          <a:p>
            <a:r>
              <a:rPr lang="en-US" dirty="0"/>
              <a:t>Welcome to the Game Nite team!</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idx="1"/>
          </p:nvPr>
        </p:nvSpPr>
        <p:spPr>
          <a:xfrm>
            <a:off x="838200" y="1500160"/>
            <a:ext cx="7887346" cy="4351338"/>
          </a:xfrm>
        </p:spPr>
        <p:txBody>
          <a:bodyPr>
            <a:normAutofit fontScale="85000" lnSpcReduction="10000"/>
          </a:bodyPr>
          <a:lstStyle/>
          <a:p>
            <a:r>
              <a:rPr lang="en-US"/>
              <a:t>We want to be the #1 spot for people who want the social experience of watching Twitch™ but for turn-based games</a:t>
            </a:r>
          </a:p>
          <a:p>
            <a:endParaRPr lang="en-US"/>
          </a:p>
          <a:p>
            <a:pPr lvl="1"/>
            <a:r>
              <a:rPr lang="en-US"/>
              <a:t>(Demo)</a:t>
            </a:r>
          </a:p>
          <a:p>
            <a:endParaRPr lang="en-US"/>
          </a:p>
          <a:p>
            <a:r>
              <a:rPr lang="en-US"/>
              <a:t>CS 4530 is part traditional academic course, part “having a new software job” simulation</a:t>
            </a:r>
          </a:p>
          <a:p>
            <a:r>
              <a:rPr lang="en-US"/>
              <a:t>The individual projects are like “onboarding” projects, and the group project is a scaled-down version of actual product delivery</a:t>
            </a:r>
          </a:p>
          <a:p>
            <a:r>
              <a:rPr lang="en-US"/>
              <a:t>Course staff have a secondary role as part of this simulation</a:t>
            </a:r>
          </a:p>
          <a:p>
            <a:pPr lvl="1"/>
            <a:endParaRPr lang="en-US"/>
          </a:p>
        </p:txBody>
      </p:sp>
      <p:sp>
        <p:nvSpPr>
          <p:cNvPr id="7" name="Slide Number Placeholder 6">
            <a:extLst>
              <a:ext uri="{FF2B5EF4-FFF2-40B4-BE49-F238E27FC236}">
                <a16:creationId xmlns:a16="http://schemas.microsoft.com/office/drawing/2014/main" id="{C3226C9D-2553-4272-88E2-CE134DEACCAB}"/>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 Placeholder 2">
            <a:extLst>
              <a:ext uri="{FF2B5EF4-FFF2-40B4-BE49-F238E27FC236}">
                <a16:creationId xmlns:a16="http://schemas.microsoft.com/office/drawing/2014/main" id="{9E3EB6B5-1CBD-EBF7-9E2B-FDF2FC9DBE96}"/>
              </a:ext>
            </a:extLst>
          </p:cNvPr>
          <p:cNvSpPr txBox="1">
            <a:spLocks/>
          </p:cNvSpPr>
          <p:nvPr/>
        </p:nvSpPr>
        <p:spPr>
          <a:xfrm>
            <a:off x="838200" y="5641685"/>
            <a:ext cx="10894742" cy="8107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srgbClr val="FF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315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p:txBody>
          <a:bodyPr/>
          <a:lstStyle/>
          <a:p>
            <a:r>
              <a:rPr lang="en-US" dirty="0"/>
              <a:t>Welcome to the Game Nite team!</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idx="1"/>
          </p:nvPr>
        </p:nvSpPr>
        <p:spPr>
          <a:xfrm>
            <a:off x="825842" y="1512516"/>
            <a:ext cx="10331245" cy="4952271"/>
          </a:xfrm>
        </p:spPr>
        <p:txBody>
          <a:bodyPr>
            <a:normAutofit lnSpcReduction="10000"/>
          </a:bodyPr>
          <a:lstStyle/>
          <a:p>
            <a:r>
              <a:rPr lang="en-US" dirty="0"/>
              <a:t>The individual projects will help you become familiar with the codebase (worth 30% of course grade).</a:t>
            </a:r>
          </a:p>
          <a:p>
            <a:r>
              <a:rPr lang="en-US" dirty="0"/>
              <a:t>The team project (worth 40%) will be a new feature that you will propose.</a:t>
            </a:r>
          </a:p>
          <a:p>
            <a:pPr lvl="1"/>
            <a:r>
              <a:rPr lang="en-US" dirty="0"/>
              <a:t>Instructors will form the teams </a:t>
            </a:r>
            <a:r>
              <a:rPr lang="en-US" b="1" dirty="0"/>
              <a:t>with</a:t>
            </a:r>
            <a:r>
              <a:rPr lang="en-US" dirty="0"/>
              <a:t> your input.</a:t>
            </a:r>
          </a:p>
          <a:p>
            <a:r>
              <a:rPr lang="en-US" dirty="0"/>
              <a:t>Further breakdown of team project grade is:</a:t>
            </a:r>
          </a:p>
          <a:p>
            <a:pPr lvl="1"/>
            <a:r>
              <a:rPr lang="en-US" dirty="0"/>
              <a:t>Planning (worth 8% of course grade)</a:t>
            </a:r>
          </a:p>
          <a:p>
            <a:pPr lvl="1"/>
            <a:r>
              <a:rPr lang="en-US" dirty="0"/>
              <a:t>Process (worth 8%)</a:t>
            </a:r>
          </a:p>
          <a:p>
            <a:pPr lvl="1"/>
            <a:r>
              <a:rPr lang="en-US" dirty="0"/>
              <a:t>Product (worth 16%)</a:t>
            </a:r>
          </a:p>
          <a:p>
            <a:pPr lvl="1"/>
            <a:r>
              <a:rPr lang="en-US" dirty="0"/>
              <a:t>Reports (worth 8%)</a:t>
            </a:r>
          </a:p>
          <a:p>
            <a:r>
              <a:rPr lang="en-US" dirty="0">
                <a:solidFill>
                  <a:srgbClr val="FF0000"/>
                </a:solidFill>
              </a:rPr>
              <a:t>Peer evaluations (surveys) may be utilized, and individual contributions </a:t>
            </a:r>
            <a:r>
              <a:rPr lang="en-US" b="1" dirty="0">
                <a:solidFill>
                  <a:srgbClr val="FF0000"/>
                </a:solidFill>
              </a:rPr>
              <a:t>WILL</a:t>
            </a:r>
            <a:r>
              <a:rPr lang="en-US" dirty="0">
                <a:solidFill>
                  <a:srgbClr val="FF0000"/>
                </a:solidFill>
              </a:rPr>
              <a:t> impact your project grade (between 0-100%).</a:t>
            </a:r>
            <a:endParaRPr lang="en-US" dirty="0"/>
          </a:p>
          <a:p>
            <a:pPr lvl="1"/>
            <a:endParaRPr lang="en-US" dirty="0"/>
          </a:p>
          <a:p>
            <a:endParaRPr lang="en-US" dirty="0"/>
          </a:p>
          <a:p>
            <a:pPr lvl="1"/>
            <a:endParaRPr lang="en-US" dirty="0"/>
          </a:p>
        </p:txBody>
      </p:sp>
      <p:sp>
        <p:nvSpPr>
          <p:cNvPr id="7" name="Slide Number Placeholder 6">
            <a:extLst>
              <a:ext uri="{FF2B5EF4-FFF2-40B4-BE49-F238E27FC236}">
                <a16:creationId xmlns:a16="http://schemas.microsoft.com/office/drawing/2014/main" id="{C3226C9D-2553-4272-88E2-CE134DEACC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27</a:t>
            </a:fld>
            <a:endParaRPr lang="en-US" dirty="0"/>
          </a:p>
        </p:txBody>
      </p:sp>
      <p:sp>
        <p:nvSpPr>
          <p:cNvPr id="5" name="Text Placeholder 2">
            <a:extLst>
              <a:ext uri="{FF2B5EF4-FFF2-40B4-BE49-F238E27FC236}">
                <a16:creationId xmlns:a16="http://schemas.microsoft.com/office/drawing/2014/main" id="{9E3EB6B5-1CBD-EBF7-9E2B-FDF2FC9DBE96}"/>
              </a:ext>
            </a:extLst>
          </p:cNvPr>
          <p:cNvSpPr txBox="1">
            <a:spLocks/>
          </p:cNvSpPr>
          <p:nvPr/>
        </p:nvSpPr>
        <p:spPr>
          <a:xfrm>
            <a:off x="838200" y="5641685"/>
            <a:ext cx="10894742" cy="8107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FF0000"/>
              </a:solidFill>
            </a:endParaRPr>
          </a:p>
        </p:txBody>
      </p:sp>
    </p:spTree>
    <p:extLst>
      <p:ext uri="{BB962C8B-B14F-4D97-AF65-F5344CB8AC3E}">
        <p14:creationId xmlns:p14="http://schemas.microsoft.com/office/powerpoint/2010/main" val="25277241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Grade Appeal Policy"/>
          <p:cNvSpPr txBox="1">
            <a:spLocks noGrp="1"/>
          </p:cNvSpPr>
          <p:nvPr>
            <p:ph type="title"/>
          </p:nvPr>
        </p:nvSpPr>
        <p:spPr/>
        <p:txBody>
          <a:bodyPr/>
          <a:lstStyle>
            <a:lvl1pPr>
              <a:defRPr>
                <a:solidFill>
                  <a:srgbClr val="005493"/>
                </a:solidFill>
              </a:defRPr>
            </a:lvl1pPr>
          </a:lstStyle>
          <a:p>
            <a:r>
              <a:rPr lang="en-US" dirty="0">
                <a:solidFill>
                  <a:srgbClr val="0070C0"/>
                </a:solidFill>
              </a:rPr>
              <a:t>Grade Appeal Policy</a:t>
            </a:r>
          </a:p>
        </p:txBody>
      </p:sp>
      <p:sp>
        <p:nvSpPr>
          <p:cNvPr id="254" name="scores for homeworks/projects/midterms will be final two weeks after it has been returned to you"/>
          <p:cNvSpPr txBox="1">
            <a:spLocks noGrp="1"/>
          </p:cNvSpPr>
          <p:nvPr>
            <p:ph idx="1"/>
          </p:nvPr>
        </p:nvSpPr>
        <p:spPr/>
        <p:txBody>
          <a:bodyPr>
            <a:normAutofit/>
          </a:bodyPr>
          <a:lstStyle>
            <a:lvl1pPr>
              <a:defRPr>
                <a:solidFill>
                  <a:srgbClr val="000000"/>
                </a:solidFill>
              </a:defRPr>
            </a:lvl1pPr>
          </a:lstStyle>
          <a:p>
            <a:r>
              <a:rPr lang="en-US" dirty="0"/>
              <a:t>If you have concerns regarding the grading of your work, please let us know right away.</a:t>
            </a:r>
          </a:p>
          <a:p>
            <a:pPr lvl="1"/>
            <a:r>
              <a:rPr lang="en-US" dirty="0"/>
              <a:t>We provide mechanism for you to request regrades for all work submitted (usually </a:t>
            </a:r>
            <a:r>
              <a:rPr lang="en-US" dirty="0" err="1"/>
              <a:t>Gradescope</a:t>
            </a:r>
            <a:r>
              <a:rPr lang="en-US" dirty="0"/>
              <a:t> appeals)</a:t>
            </a:r>
          </a:p>
          <a:p>
            <a:pPr lvl="1"/>
            <a:r>
              <a:rPr lang="en-US" dirty="0"/>
              <a:t>Do </a:t>
            </a:r>
            <a:r>
              <a:rPr lang="en-US" dirty="0">
                <a:solidFill>
                  <a:srgbClr val="FF0000"/>
                </a:solidFill>
              </a:rPr>
              <a:t>not</a:t>
            </a:r>
            <a:r>
              <a:rPr lang="en-US" dirty="0"/>
              <a:t> post on Piazza or email your TA or instructor </a:t>
            </a:r>
          </a:p>
          <a:p>
            <a:pPr lvl="1"/>
            <a:r>
              <a:rPr lang="en-US" dirty="0"/>
              <a:t>All regrade requests must be submitted within </a:t>
            </a:r>
            <a:r>
              <a:rPr lang="en-US" b="1" dirty="0"/>
              <a:t>7 days </a:t>
            </a:r>
            <a:r>
              <a:rPr lang="en-US" dirty="0"/>
              <a:t>from your receipt of the graded work. </a:t>
            </a:r>
          </a:p>
          <a:p>
            <a:pPr lvl="1"/>
            <a:r>
              <a:rPr lang="en-US" dirty="0"/>
              <a:t>If your regrade request is closed and you feel that the response was not satisfactory, you may appeal to the instructor via email within 48 hours </a:t>
            </a:r>
          </a:p>
        </p:txBody>
      </p:sp>
      <p:sp>
        <p:nvSpPr>
          <p:cNvPr id="255" name="Slide Number"/>
          <p:cNvSpPr txBox="1">
            <a:spLocks noGrp="1"/>
          </p:cNvSpPr>
          <p:nvPr>
            <p:ph type="sldNum" sz="quarter" idx="12"/>
          </p:nvPr>
        </p:nvSpPr>
        <p:spPr/>
        <p:txBody>
          <a:bodyPr/>
          <a:lstStyle/>
          <a:p>
            <a:fld id="{86CB4B4D-7CA3-9044-876B-883B54F8677D}" type="slidenum">
              <a:rPr lang="en-US"/>
              <a:pPr/>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Late Policy"/>
          <p:cNvSpPr txBox="1">
            <a:spLocks noGrp="1"/>
          </p:cNvSpPr>
          <p:nvPr>
            <p:ph type="title"/>
          </p:nvPr>
        </p:nvSpPr>
        <p:spPr/>
        <p:txBody>
          <a:bodyPr/>
          <a:lstStyle>
            <a:lvl1pPr>
              <a:defRPr>
                <a:solidFill>
                  <a:srgbClr val="005493"/>
                </a:solidFill>
              </a:defRPr>
            </a:lvl1pPr>
          </a:lstStyle>
          <a:p>
            <a:r>
              <a:rPr lang="en-US" dirty="0">
                <a:solidFill>
                  <a:srgbClr val="0070C0"/>
                </a:solidFill>
              </a:rPr>
              <a:t>Late Policy</a:t>
            </a:r>
          </a:p>
        </p:txBody>
      </p:sp>
      <p:sp>
        <p:nvSpPr>
          <p:cNvPr id="258" name="Your work is late if it is not turned in by the deadline. The official clock is the time on the submission tool (github.ccs.neu.edu).…"/>
          <p:cNvSpPr txBox="1">
            <a:spLocks noGrp="1"/>
          </p:cNvSpPr>
          <p:nvPr>
            <p:ph idx="1"/>
          </p:nvPr>
        </p:nvSpPr>
        <p:spPr>
          <a:xfrm>
            <a:off x="838200" y="1500159"/>
            <a:ext cx="10159652" cy="5339585"/>
          </a:xfrm>
        </p:spPr>
        <p:txBody>
          <a:bodyPr>
            <a:normAutofit/>
          </a:bodyPr>
          <a:lstStyle/>
          <a:p>
            <a:r>
              <a:rPr lang="en-US" dirty="0"/>
              <a:t>Individual projects are is </a:t>
            </a:r>
            <a:r>
              <a:rPr lang="en-US" b="1" dirty="0"/>
              <a:t>late</a:t>
            </a:r>
            <a:r>
              <a:rPr lang="en-US" dirty="0"/>
              <a:t> if it is not turned in by the deadline. </a:t>
            </a:r>
          </a:p>
          <a:p>
            <a:pPr lvl="1"/>
            <a:r>
              <a:rPr lang="en-US" dirty="0"/>
              <a:t>10% will be deducted for late individual work turned in within 24 hours after the due date </a:t>
            </a:r>
          </a:p>
          <a:p>
            <a:pPr lvl="1"/>
            <a:r>
              <a:rPr lang="en-US" dirty="0"/>
              <a:t>Individual work submitted more than 24 hours late will receive a zero.</a:t>
            </a:r>
          </a:p>
          <a:p>
            <a:pPr lvl="1"/>
            <a:r>
              <a:rPr lang="en-US" dirty="0"/>
              <a:t>If you're worried about being busy around the time of a HW submission, please plan ahead and get started early.</a:t>
            </a:r>
          </a:p>
          <a:p>
            <a:pPr lvl="1"/>
            <a:r>
              <a:rPr lang="en-US" dirty="0"/>
              <a:t>No late submissions allowed for any </a:t>
            </a:r>
            <a:r>
              <a:rPr lang="en-US" b="1" dirty="0"/>
              <a:t>group work</a:t>
            </a:r>
          </a:p>
          <a:p>
            <a:pPr lvl="1"/>
            <a:r>
              <a:rPr lang="en-US" dirty="0"/>
              <a:t>If you have an accommodation from Disability Access Services (previously DRC), you must request it from the instructors separately for each assignment or exam.</a:t>
            </a:r>
          </a:p>
          <a:p>
            <a:r>
              <a:rPr lang="en-US" dirty="0"/>
              <a:t>No late submissions allowed for any </a:t>
            </a:r>
            <a:r>
              <a:rPr lang="en-US" b="1" dirty="0"/>
              <a:t>group work </a:t>
            </a:r>
            <a:r>
              <a:rPr lang="en-US" dirty="0"/>
              <a:t>team submissions</a:t>
            </a:r>
          </a:p>
          <a:p>
            <a:pPr lvl="1"/>
            <a:r>
              <a:rPr lang="en-US" dirty="0"/>
              <a:t>DAS or DRC Accommodations are usually NOT available for Group Assignments (please work with instructor, we’ll make something work!) </a:t>
            </a:r>
          </a:p>
        </p:txBody>
      </p:sp>
      <p:sp>
        <p:nvSpPr>
          <p:cNvPr id="259" name="Slide Number"/>
          <p:cNvSpPr txBox="1">
            <a:spLocks noGrp="1"/>
          </p:cNvSpPr>
          <p:nvPr>
            <p:ph type="sldNum" sz="quarter" idx="12"/>
          </p:nvPr>
        </p:nvSpPr>
        <p:spPr/>
        <p:txBody>
          <a:bodyPr/>
          <a:lstStyle/>
          <a:p>
            <a:fld id="{86CB4B4D-7CA3-9044-876B-883B54F8677D}" type="slidenum">
              <a:rPr lang="en-US"/>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aching Assistants"/>
          <p:cNvSpPr txBox="1">
            <a:spLocks noGrp="1"/>
          </p:cNvSpPr>
          <p:nvPr>
            <p:ph type="title"/>
          </p:nvPr>
        </p:nvSpPr>
        <p:spPr/>
        <p:txBody>
          <a:bodyPr/>
          <a:lstStyle/>
          <a:p>
            <a:r>
              <a:rPr lang="en-US" dirty="0"/>
              <a:t>Teaching Assistants</a:t>
            </a:r>
          </a:p>
        </p:txBody>
      </p:sp>
      <p:sp>
        <p:nvSpPr>
          <p:cNvPr id="3" name="Content Placeholder 2">
            <a:extLst>
              <a:ext uri="{FF2B5EF4-FFF2-40B4-BE49-F238E27FC236}">
                <a16:creationId xmlns:a16="http://schemas.microsoft.com/office/drawing/2014/main" id="{68D2A7B5-1CE9-49AA-B560-1BB30E444EFA}"/>
              </a:ext>
            </a:extLst>
          </p:cNvPr>
          <p:cNvSpPr>
            <a:spLocks noGrp="1"/>
          </p:cNvSpPr>
          <p:nvPr>
            <p:ph idx="1"/>
          </p:nvPr>
        </p:nvSpPr>
        <p:spPr>
          <a:xfrm>
            <a:off x="838199" y="1500160"/>
            <a:ext cx="9866971" cy="4351338"/>
          </a:xfrm>
        </p:spPr>
        <p:txBody>
          <a:bodyPr/>
          <a:lstStyle/>
          <a:p>
            <a:r>
              <a:rPr lang="en-US" dirty="0"/>
              <a:t>We have around 360 students and 18 teaching assistants.</a:t>
            </a:r>
          </a:p>
          <a:p>
            <a:r>
              <a:rPr lang="en-US" dirty="0"/>
              <a:t>Their contact info and pictures are on the website </a:t>
            </a:r>
            <a:br>
              <a:rPr lang="en-US" dirty="0"/>
            </a:br>
            <a:r>
              <a:rPr lang="en-US" dirty="0">
                <a:hlinkClick r:id="rId2"/>
              </a:rPr>
              <a:t>https://neu-se.github.io/CS4530-Spring-2026/staff/</a:t>
            </a:r>
            <a:r>
              <a:rPr lang="en-US" dirty="0"/>
              <a:t> </a:t>
            </a:r>
          </a:p>
        </p:txBody>
      </p:sp>
      <p:sp>
        <p:nvSpPr>
          <p:cNvPr id="2" name="Slide Number Placeholder 1">
            <a:extLst>
              <a:ext uri="{FF2B5EF4-FFF2-40B4-BE49-F238E27FC236}">
                <a16:creationId xmlns:a16="http://schemas.microsoft.com/office/drawing/2014/main" id="{AB88C167-C22A-42B0-88F9-2390C357E386}"/>
              </a:ext>
            </a:extLst>
          </p:cNvPr>
          <p:cNvSpPr>
            <a:spLocks noGrp="1"/>
          </p:cNvSpPr>
          <p:nvPr>
            <p:ph type="sldNum" sz="quarter" idx="12"/>
          </p:nvPr>
        </p:nvSpPr>
        <p:spPr/>
        <p:txBody>
          <a:bodyPr/>
          <a:lstStyle/>
          <a:p>
            <a:fld id="{86CB4B4D-7CA3-9044-876B-883B54F8677D}" type="slidenum">
              <a:rPr lang="en-US" smtClean="0"/>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D8E7C-85CF-4AF5-8090-304D54E13733}"/>
              </a:ext>
            </a:extLst>
          </p:cNvPr>
          <p:cNvSpPr>
            <a:spLocks noGrp="1"/>
          </p:cNvSpPr>
          <p:nvPr>
            <p:ph type="title"/>
          </p:nvPr>
        </p:nvSpPr>
        <p:spPr/>
        <p:txBody>
          <a:bodyPr/>
          <a:lstStyle/>
          <a:p>
            <a:r>
              <a:rPr lang="en-US" dirty="0"/>
              <a:t>Academic Integrity (1)</a:t>
            </a:r>
          </a:p>
        </p:txBody>
      </p:sp>
      <p:sp>
        <p:nvSpPr>
          <p:cNvPr id="3" name="Text Placeholder 2">
            <a:extLst>
              <a:ext uri="{FF2B5EF4-FFF2-40B4-BE49-F238E27FC236}">
                <a16:creationId xmlns:a16="http://schemas.microsoft.com/office/drawing/2014/main" id="{F3F41972-2455-48E2-B0C8-0C2FD08B1049}"/>
              </a:ext>
            </a:extLst>
          </p:cNvPr>
          <p:cNvSpPr>
            <a:spLocks noGrp="1"/>
          </p:cNvSpPr>
          <p:nvPr>
            <p:ph idx="1"/>
          </p:nvPr>
        </p:nvSpPr>
        <p:spPr>
          <a:xfrm>
            <a:off x="838200" y="1500159"/>
            <a:ext cx="9959236" cy="5221315"/>
          </a:xfrm>
        </p:spPr>
        <p:txBody>
          <a:bodyPr>
            <a:normAutofit/>
          </a:bodyPr>
          <a:lstStyle/>
          <a:p>
            <a:r>
              <a:rPr lang="en-US" dirty="0"/>
              <a:t>Students must work individually on all homework assignments.</a:t>
            </a:r>
          </a:p>
          <a:p>
            <a:r>
              <a:rPr lang="en-US" dirty="0"/>
              <a:t>We encourage you to have high-level discussions with other students in the class about the assignments, however, we require that when you turn in an assignment, it is only your work. Copying any part of another student's assignment is strictly prohibited.</a:t>
            </a:r>
          </a:p>
          <a:p>
            <a:r>
              <a:rPr lang="en-US" dirty="0"/>
              <a:t>Small snippets of publicly posted code are allowed </a:t>
            </a:r>
            <a:r>
              <a:rPr lang="en-US" b="1" dirty="0"/>
              <a:t>with attribution</a:t>
            </a:r>
          </a:p>
          <a:p>
            <a:r>
              <a:rPr lang="en-US" dirty="0"/>
              <a:t>If you steal someone else's work, you </a:t>
            </a:r>
            <a:r>
              <a:rPr lang="en-US" b="1" dirty="0">
                <a:solidFill>
                  <a:srgbClr val="FF0000"/>
                </a:solidFill>
              </a:rPr>
              <a:t>fail</a:t>
            </a:r>
            <a:r>
              <a:rPr lang="en-US" dirty="0">
                <a:solidFill>
                  <a:srgbClr val="FF0000"/>
                </a:solidFill>
              </a:rPr>
              <a:t> </a:t>
            </a:r>
            <a:r>
              <a:rPr lang="en-US" dirty="0"/>
              <a:t>the class.</a:t>
            </a:r>
          </a:p>
          <a:p>
            <a:r>
              <a:rPr lang="en-US" dirty="0"/>
              <a:t>You are responsible for protecting your work. If someone uses your work, with or without your permission, you </a:t>
            </a:r>
            <a:r>
              <a:rPr lang="en-US" b="1" dirty="0">
                <a:solidFill>
                  <a:srgbClr val="FF0000"/>
                </a:solidFill>
              </a:rPr>
              <a:t>fail</a:t>
            </a:r>
            <a:r>
              <a:rPr lang="en-US" dirty="0"/>
              <a:t> the class.</a:t>
            </a:r>
          </a:p>
        </p:txBody>
      </p:sp>
      <p:sp>
        <p:nvSpPr>
          <p:cNvPr id="4" name="Slide Number Placeholder 3">
            <a:extLst>
              <a:ext uri="{FF2B5EF4-FFF2-40B4-BE49-F238E27FC236}">
                <a16:creationId xmlns:a16="http://schemas.microsoft.com/office/drawing/2014/main" id="{34D72AC8-7059-4398-976F-9B0E0D6DABC0}"/>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30</a:t>
            </a:fld>
            <a:endParaRPr lang="en-US"/>
          </a:p>
        </p:txBody>
      </p:sp>
    </p:spTree>
    <p:extLst>
      <p:ext uri="{BB962C8B-B14F-4D97-AF65-F5344CB8AC3E}">
        <p14:creationId xmlns:p14="http://schemas.microsoft.com/office/powerpoint/2010/main" val="42231830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E9E53-F40E-46F3-8B32-BE0138F441B1}"/>
              </a:ext>
            </a:extLst>
          </p:cNvPr>
          <p:cNvSpPr>
            <a:spLocks noGrp="1"/>
          </p:cNvSpPr>
          <p:nvPr>
            <p:ph type="title"/>
          </p:nvPr>
        </p:nvSpPr>
        <p:spPr/>
        <p:txBody>
          <a:bodyPr/>
          <a:lstStyle/>
          <a:p>
            <a:r>
              <a:rPr lang="en-US" dirty="0"/>
              <a:t>Academic Integrity (2)</a:t>
            </a:r>
          </a:p>
        </p:txBody>
      </p:sp>
      <p:sp>
        <p:nvSpPr>
          <p:cNvPr id="3" name="Text Placeholder 2">
            <a:extLst>
              <a:ext uri="{FF2B5EF4-FFF2-40B4-BE49-F238E27FC236}">
                <a16:creationId xmlns:a16="http://schemas.microsoft.com/office/drawing/2014/main" id="{9BD682CD-7D52-49E3-A660-C4CB4A35F3AD}"/>
              </a:ext>
            </a:extLst>
          </p:cNvPr>
          <p:cNvSpPr>
            <a:spLocks noGrp="1"/>
          </p:cNvSpPr>
          <p:nvPr>
            <p:ph idx="1"/>
          </p:nvPr>
        </p:nvSpPr>
        <p:spPr/>
        <p:txBody>
          <a:bodyPr>
            <a:normAutofit/>
          </a:bodyPr>
          <a:lstStyle/>
          <a:p>
            <a:r>
              <a:rPr lang="en-US" dirty="0"/>
              <a:t>If you are concerned that by reusing and attributing that copied code it may appear that you didn't complete the assignment yourself, then please raise a discussion with the instructor.</a:t>
            </a:r>
          </a:p>
          <a:p>
            <a:r>
              <a:rPr lang="en-US" dirty="0"/>
              <a:t> If you are in doubt whether using others' work is allowed, you should assume that it is NOT allowed unless the instructors confirm otherwise.</a:t>
            </a:r>
          </a:p>
          <a:p>
            <a:endParaRPr lang="en-US" dirty="0"/>
          </a:p>
        </p:txBody>
      </p:sp>
      <p:sp>
        <p:nvSpPr>
          <p:cNvPr id="4" name="Slide Number Placeholder 3">
            <a:extLst>
              <a:ext uri="{FF2B5EF4-FFF2-40B4-BE49-F238E27FC236}">
                <a16:creationId xmlns:a16="http://schemas.microsoft.com/office/drawing/2014/main" id="{B061B1C6-5E6F-4408-9C79-8B3E2C5DE989}"/>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31</a:t>
            </a:fld>
            <a:endParaRPr lang="en-US"/>
          </a:p>
        </p:txBody>
      </p:sp>
    </p:spTree>
    <p:extLst>
      <p:ext uri="{BB962C8B-B14F-4D97-AF65-F5344CB8AC3E}">
        <p14:creationId xmlns:p14="http://schemas.microsoft.com/office/powerpoint/2010/main" val="1665633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3343B-48FB-2D20-122D-5754BBE733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75B09E-3FA0-5B88-0FE2-3966CD261B50}"/>
              </a:ext>
            </a:extLst>
          </p:cNvPr>
          <p:cNvSpPr>
            <a:spLocks noGrp="1"/>
          </p:cNvSpPr>
          <p:nvPr>
            <p:ph type="title"/>
          </p:nvPr>
        </p:nvSpPr>
        <p:spPr/>
        <p:txBody>
          <a:bodyPr/>
          <a:lstStyle/>
          <a:p>
            <a:r>
              <a:rPr lang="en-US" dirty="0"/>
              <a:t>Academic Integrity &amp; LLM-based Tools</a:t>
            </a:r>
          </a:p>
        </p:txBody>
      </p:sp>
      <p:sp>
        <p:nvSpPr>
          <p:cNvPr id="3" name="Text Placeholder 2">
            <a:extLst>
              <a:ext uri="{FF2B5EF4-FFF2-40B4-BE49-F238E27FC236}">
                <a16:creationId xmlns:a16="http://schemas.microsoft.com/office/drawing/2014/main" id="{3F0457E5-696E-7E33-29A8-794ED8A12901}"/>
              </a:ext>
            </a:extLst>
          </p:cNvPr>
          <p:cNvSpPr>
            <a:spLocks noGrp="1"/>
          </p:cNvSpPr>
          <p:nvPr>
            <p:ph idx="1"/>
          </p:nvPr>
        </p:nvSpPr>
        <p:spPr>
          <a:xfrm>
            <a:off x="838200" y="1646805"/>
            <a:ext cx="3702205" cy="5140463"/>
          </a:xfrm>
        </p:spPr>
        <p:txBody>
          <a:bodyPr>
            <a:normAutofit/>
          </a:bodyPr>
          <a:lstStyle/>
          <a:p>
            <a:pPr marL="0" indent="0">
              <a:buNone/>
            </a:pPr>
            <a:r>
              <a:rPr lang="en-US" dirty="0"/>
              <a:t>The first two individual assignments are designed for you to do </a:t>
            </a:r>
            <a:r>
              <a:rPr lang="en-US" b="1" dirty="0"/>
              <a:t>without LLM-based tools.</a:t>
            </a:r>
            <a:endParaRPr lang="en-US" dirty="0"/>
          </a:p>
          <a:p>
            <a:pPr>
              <a:buFontTx/>
              <a:buChar char="-"/>
            </a:pPr>
            <a:r>
              <a:rPr lang="en-US" dirty="0"/>
              <a:t>No Copilot fancy</a:t>
            </a:r>
            <a:br>
              <a:rPr lang="en-US" dirty="0"/>
            </a:br>
            <a:r>
              <a:rPr lang="en-US" dirty="0"/>
              <a:t>auto-complete</a:t>
            </a:r>
          </a:p>
          <a:p>
            <a:pPr>
              <a:buFontTx/>
              <a:buChar char="-"/>
            </a:pPr>
            <a:r>
              <a:rPr lang="en-US" dirty="0"/>
              <a:t>No natural language to code tools</a:t>
            </a:r>
          </a:p>
          <a:p>
            <a:pPr>
              <a:buFontTx/>
              <a:buChar char="-"/>
            </a:pPr>
            <a:r>
              <a:rPr lang="en-US" dirty="0"/>
              <a:t>No chatbot-assisted code understanding</a:t>
            </a:r>
          </a:p>
        </p:txBody>
      </p:sp>
      <p:sp>
        <p:nvSpPr>
          <p:cNvPr id="4" name="Slide Number Placeholder 3">
            <a:extLst>
              <a:ext uri="{FF2B5EF4-FFF2-40B4-BE49-F238E27FC236}">
                <a16:creationId xmlns:a16="http://schemas.microsoft.com/office/drawing/2014/main" id="{88986016-9522-BB0A-21C1-52516F106AD8}"/>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32</a:t>
            </a:fld>
            <a:endParaRPr lang="en-US"/>
          </a:p>
        </p:txBody>
      </p:sp>
      <p:pic>
        <p:nvPicPr>
          <p:cNvPr id="5" name="Picture 4">
            <a:extLst>
              <a:ext uri="{FF2B5EF4-FFF2-40B4-BE49-F238E27FC236}">
                <a16:creationId xmlns:a16="http://schemas.microsoft.com/office/drawing/2014/main" id="{0F3A12D2-2439-8A71-D3DA-86161F25D230}"/>
              </a:ext>
            </a:extLst>
          </p:cNvPr>
          <p:cNvPicPr>
            <a:picLocks noChangeAspect="1"/>
          </p:cNvPicPr>
          <p:nvPr/>
        </p:nvPicPr>
        <p:blipFill>
          <a:blip r:embed="rId3"/>
          <a:stretch>
            <a:fillRect/>
          </a:stretch>
        </p:blipFill>
        <p:spPr>
          <a:xfrm>
            <a:off x="4540405" y="1646805"/>
            <a:ext cx="7344190" cy="3873306"/>
          </a:xfrm>
          <a:prstGeom prst="rect">
            <a:avLst/>
          </a:prstGeom>
        </p:spPr>
      </p:pic>
      <p:sp>
        <p:nvSpPr>
          <p:cNvPr id="6" name="TextBox 5">
            <a:extLst>
              <a:ext uri="{FF2B5EF4-FFF2-40B4-BE49-F238E27FC236}">
                <a16:creationId xmlns:a16="http://schemas.microsoft.com/office/drawing/2014/main" id="{205643D0-4382-2FE1-A9FA-79C1CF944191}"/>
              </a:ext>
            </a:extLst>
          </p:cNvPr>
          <p:cNvSpPr txBox="1"/>
          <p:nvPr/>
        </p:nvSpPr>
        <p:spPr>
          <a:xfrm>
            <a:off x="4539643" y="5520111"/>
            <a:ext cx="693572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bsky.app</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/profile/</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samhalpert.bsky.social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/post/3lmt3coqvqk2w</a:t>
            </a:r>
          </a:p>
        </p:txBody>
      </p:sp>
    </p:spTree>
    <p:extLst>
      <p:ext uri="{BB962C8B-B14F-4D97-AF65-F5344CB8AC3E}">
        <p14:creationId xmlns:p14="http://schemas.microsoft.com/office/powerpoint/2010/main" val="11632706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C1AAC-D7E4-438F-4EB6-2DE1DF5B3E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733599-FAF8-543C-2A9B-0D0E640A89D5}"/>
              </a:ext>
            </a:extLst>
          </p:cNvPr>
          <p:cNvSpPr>
            <a:spLocks noGrp="1"/>
          </p:cNvSpPr>
          <p:nvPr>
            <p:ph type="title"/>
          </p:nvPr>
        </p:nvSpPr>
        <p:spPr/>
        <p:txBody>
          <a:bodyPr/>
          <a:lstStyle/>
          <a:p>
            <a:r>
              <a:rPr lang="en-US" dirty="0"/>
              <a:t>Academic Integrity &amp; LLM-based Tools</a:t>
            </a:r>
          </a:p>
        </p:txBody>
      </p:sp>
      <p:sp>
        <p:nvSpPr>
          <p:cNvPr id="3" name="Text Placeholder 2">
            <a:extLst>
              <a:ext uri="{FF2B5EF4-FFF2-40B4-BE49-F238E27FC236}">
                <a16:creationId xmlns:a16="http://schemas.microsoft.com/office/drawing/2014/main" id="{C5590837-BE6F-F94D-DCE5-7A34C1280FAE}"/>
              </a:ext>
            </a:extLst>
          </p:cNvPr>
          <p:cNvSpPr>
            <a:spLocks noGrp="1"/>
          </p:cNvSpPr>
          <p:nvPr>
            <p:ph idx="1"/>
          </p:nvPr>
        </p:nvSpPr>
        <p:spPr>
          <a:xfrm>
            <a:off x="838200" y="1646805"/>
            <a:ext cx="3702205" cy="5140463"/>
          </a:xfrm>
        </p:spPr>
        <p:txBody>
          <a:bodyPr>
            <a:normAutofit/>
          </a:bodyPr>
          <a:lstStyle/>
          <a:p>
            <a:pPr marL="0" indent="0">
              <a:buNone/>
            </a:pPr>
            <a:r>
              <a:rPr lang="en-US" dirty="0"/>
              <a:t>The first two individual assignments are designed for you to do </a:t>
            </a:r>
            <a:r>
              <a:rPr lang="en-US" b="1" dirty="0"/>
              <a:t>without LLM-based tools.</a:t>
            </a:r>
            <a:endParaRPr lang="en-US" dirty="0"/>
          </a:p>
          <a:p>
            <a:pPr>
              <a:buFontTx/>
              <a:buChar char="-"/>
            </a:pPr>
            <a:r>
              <a:rPr lang="en-US" dirty="0"/>
              <a:t>No Copilot fancy</a:t>
            </a:r>
            <a:br>
              <a:rPr lang="en-US" dirty="0"/>
            </a:br>
            <a:r>
              <a:rPr lang="en-US" dirty="0"/>
              <a:t>auto-complete</a:t>
            </a:r>
          </a:p>
          <a:p>
            <a:pPr>
              <a:buFontTx/>
              <a:buChar char="-"/>
            </a:pPr>
            <a:r>
              <a:rPr lang="en-US" dirty="0"/>
              <a:t>No natural language to code tools</a:t>
            </a:r>
          </a:p>
          <a:p>
            <a:pPr>
              <a:buFontTx/>
              <a:buChar char="-"/>
            </a:pPr>
            <a:r>
              <a:rPr lang="en-US" dirty="0"/>
              <a:t>No chatbot-assisted code understanding</a:t>
            </a:r>
          </a:p>
        </p:txBody>
      </p:sp>
      <p:sp>
        <p:nvSpPr>
          <p:cNvPr id="4" name="Slide Number Placeholder 3">
            <a:extLst>
              <a:ext uri="{FF2B5EF4-FFF2-40B4-BE49-F238E27FC236}">
                <a16:creationId xmlns:a16="http://schemas.microsoft.com/office/drawing/2014/main" id="{C6B51B78-5081-6DCC-87FA-735167A5BE39}"/>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33</a:t>
            </a:fld>
            <a:endParaRPr lang="en-US"/>
          </a:p>
        </p:txBody>
      </p:sp>
      <p:sp>
        <p:nvSpPr>
          <p:cNvPr id="7" name="Text Placeholder 2">
            <a:extLst>
              <a:ext uri="{FF2B5EF4-FFF2-40B4-BE49-F238E27FC236}">
                <a16:creationId xmlns:a16="http://schemas.microsoft.com/office/drawing/2014/main" id="{02BA1C57-2C1E-7E57-67E8-56A5BB427B98}"/>
              </a:ext>
            </a:extLst>
          </p:cNvPr>
          <p:cNvSpPr txBox="1">
            <a:spLocks/>
          </p:cNvSpPr>
          <p:nvPr/>
        </p:nvSpPr>
        <p:spPr>
          <a:xfrm>
            <a:off x="5051502" y="1646805"/>
            <a:ext cx="6211230" cy="51404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Why: there are sophisticated TypeScript-powered tools for navigating codebases in VS Code (which don’t require a subscription). You should </a:t>
            </a:r>
            <a:r>
              <a:rPr lang="en-US" b="1" u="sng" dirty="0"/>
              <a:t>also</a:t>
            </a:r>
            <a:r>
              <a:rPr lang="en-US" dirty="0"/>
              <a:t> have experience with these tools.</a:t>
            </a:r>
          </a:p>
        </p:txBody>
      </p:sp>
      <p:pic>
        <p:nvPicPr>
          <p:cNvPr id="8" name="Picture 7">
            <a:extLst>
              <a:ext uri="{FF2B5EF4-FFF2-40B4-BE49-F238E27FC236}">
                <a16:creationId xmlns:a16="http://schemas.microsoft.com/office/drawing/2014/main" id="{2C555DC6-EDDE-8F6C-155E-BD3BC9EE6DC2}"/>
              </a:ext>
            </a:extLst>
          </p:cNvPr>
          <p:cNvPicPr>
            <a:picLocks noChangeAspect="1"/>
          </p:cNvPicPr>
          <p:nvPr/>
        </p:nvPicPr>
        <p:blipFill>
          <a:blip r:embed="rId3"/>
          <a:stretch>
            <a:fillRect/>
          </a:stretch>
        </p:blipFill>
        <p:spPr>
          <a:xfrm>
            <a:off x="4784804" y="3646508"/>
            <a:ext cx="5733585" cy="3365688"/>
          </a:xfrm>
          <a:prstGeom prst="rect">
            <a:avLst/>
          </a:prstGeom>
        </p:spPr>
      </p:pic>
      <p:sp>
        <p:nvSpPr>
          <p:cNvPr id="9" name="TextBox 8">
            <a:extLst>
              <a:ext uri="{FF2B5EF4-FFF2-40B4-BE49-F238E27FC236}">
                <a16:creationId xmlns:a16="http://schemas.microsoft.com/office/drawing/2014/main" id="{CA884AAF-A145-D63C-EE4B-FC346B78B262}"/>
              </a:ext>
            </a:extLst>
          </p:cNvPr>
          <p:cNvSpPr txBox="1"/>
          <p:nvPr/>
        </p:nvSpPr>
        <p:spPr>
          <a:xfrm>
            <a:off x="7686607" y="5144686"/>
            <a:ext cx="3906198" cy="369332"/>
          </a:xfrm>
          <a:prstGeom prst="rect">
            <a:avLst/>
          </a:prstGeom>
          <a:noFill/>
        </p:spPr>
        <p:txBody>
          <a:bodyPr wrap="none" rtlCol="0">
            <a:spAutoFit/>
          </a:bodyPr>
          <a:lstStyle/>
          <a:p>
            <a:r>
              <a:rPr lang="en-US" b="1" dirty="0">
                <a:solidFill>
                  <a:srgbClr val="FF0000"/>
                </a:solidFill>
              </a:rPr>
              <a:t>This is the button that turns Copilot off</a:t>
            </a:r>
          </a:p>
        </p:txBody>
      </p:sp>
    </p:spTree>
    <p:extLst>
      <p:ext uri="{BB962C8B-B14F-4D97-AF65-F5344CB8AC3E}">
        <p14:creationId xmlns:p14="http://schemas.microsoft.com/office/powerpoint/2010/main" val="25589839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E9E53-F40E-46F3-8B32-BE0138F441B1}"/>
              </a:ext>
            </a:extLst>
          </p:cNvPr>
          <p:cNvSpPr>
            <a:spLocks noGrp="1"/>
          </p:cNvSpPr>
          <p:nvPr>
            <p:ph type="title"/>
          </p:nvPr>
        </p:nvSpPr>
        <p:spPr/>
        <p:txBody>
          <a:bodyPr/>
          <a:lstStyle/>
          <a:p>
            <a:r>
              <a:rPr lang="en-US" dirty="0"/>
              <a:t>Academic Integrity &amp; LLM-based Tools</a:t>
            </a:r>
          </a:p>
        </p:txBody>
      </p:sp>
      <p:sp>
        <p:nvSpPr>
          <p:cNvPr id="3" name="Text Placeholder 2">
            <a:extLst>
              <a:ext uri="{FF2B5EF4-FFF2-40B4-BE49-F238E27FC236}">
                <a16:creationId xmlns:a16="http://schemas.microsoft.com/office/drawing/2014/main" id="{9BD682CD-7D52-49E3-A660-C4CB4A35F3AD}"/>
              </a:ext>
            </a:extLst>
          </p:cNvPr>
          <p:cNvSpPr>
            <a:spLocks noGrp="1"/>
          </p:cNvSpPr>
          <p:nvPr>
            <p:ph idx="1"/>
          </p:nvPr>
        </p:nvSpPr>
        <p:spPr>
          <a:xfrm>
            <a:off x="838199" y="1500159"/>
            <a:ext cx="10515600" cy="5221315"/>
          </a:xfrm>
        </p:spPr>
        <p:txBody>
          <a:bodyPr>
            <a:normAutofit/>
          </a:bodyPr>
          <a:lstStyle/>
          <a:p>
            <a:r>
              <a:rPr lang="en-US" dirty="0"/>
              <a:t>For IP3, exploration of generative tools is </a:t>
            </a:r>
            <a:r>
              <a:rPr lang="en-US" b="1" dirty="0"/>
              <a:t>gently encouraged</a:t>
            </a:r>
          </a:p>
          <a:p>
            <a:pPr lvl="1"/>
            <a:r>
              <a:rPr lang="en-US" b="1" dirty="0"/>
              <a:t>You are responsible for your code and must understand it</a:t>
            </a:r>
          </a:p>
          <a:p>
            <a:pPr lvl="1"/>
            <a:r>
              <a:rPr lang="en-US" b="1" dirty="0"/>
              <a:t>You must document uses of LLM-based tools</a:t>
            </a:r>
          </a:p>
          <a:p>
            <a:r>
              <a:rPr lang="en-US" dirty="0"/>
              <a:t>For final projects</a:t>
            </a:r>
          </a:p>
          <a:p>
            <a:pPr lvl="1"/>
            <a:r>
              <a:rPr lang="en-US" dirty="0"/>
              <a:t>Use of AI tools is </a:t>
            </a:r>
            <a:r>
              <a:rPr lang="en-US" b="1" dirty="0"/>
              <a:t>permitted</a:t>
            </a:r>
            <a:r>
              <a:rPr lang="en-US" dirty="0"/>
              <a:t> — create a group policy on AI</a:t>
            </a:r>
          </a:p>
          <a:p>
            <a:pPr lvl="1"/>
            <a:r>
              <a:rPr lang="en-US" b="1" dirty="0"/>
              <a:t>You are responsible for your code and must understand it</a:t>
            </a:r>
          </a:p>
          <a:p>
            <a:pPr lvl="1"/>
            <a:r>
              <a:rPr lang="en-US" b="1" dirty="0"/>
              <a:t>You must document uses of LLM-based tools</a:t>
            </a:r>
          </a:p>
          <a:p>
            <a:r>
              <a:rPr lang="en-US" dirty="0"/>
              <a:t>We reserve the right to </a:t>
            </a:r>
            <a:r>
              <a:rPr lang="en-US" dirty="0">
                <a:solidFill>
                  <a:srgbClr val="FF0000"/>
                </a:solidFill>
              </a:rPr>
              <a:t>interview</a:t>
            </a:r>
            <a:r>
              <a:rPr lang="en-US" dirty="0"/>
              <a:t> you to gauge your understanding (with possible grade adjustments)</a:t>
            </a:r>
            <a:br>
              <a:rPr lang="en-US" dirty="0"/>
            </a:br>
            <a:endParaRPr lang="en-US" dirty="0"/>
          </a:p>
        </p:txBody>
      </p:sp>
      <p:sp>
        <p:nvSpPr>
          <p:cNvPr id="4" name="Slide Number Placeholder 3">
            <a:extLst>
              <a:ext uri="{FF2B5EF4-FFF2-40B4-BE49-F238E27FC236}">
                <a16:creationId xmlns:a16="http://schemas.microsoft.com/office/drawing/2014/main" id="{B061B1C6-5E6F-4408-9C79-8B3E2C5DE989}"/>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34</a:t>
            </a:fld>
            <a:endParaRPr lang="en-US"/>
          </a:p>
        </p:txBody>
      </p:sp>
    </p:spTree>
    <p:extLst>
      <p:ext uri="{BB962C8B-B14F-4D97-AF65-F5344CB8AC3E}">
        <p14:creationId xmlns:p14="http://schemas.microsoft.com/office/powerpoint/2010/main" val="10849542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CCBCD-053E-5458-290D-192765D60B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DA9ECC-183A-B089-7E63-D026A0A06EF6}"/>
              </a:ext>
            </a:extLst>
          </p:cNvPr>
          <p:cNvSpPr>
            <a:spLocks noGrp="1"/>
          </p:cNvSpPr>
          <p:nvPr>
            <p:ph type="title"/>
          </p:nvPr>
        </p:nvSpPr>
        <p:spPr/>
        <p:txBody>
          <a:bodyPr/>
          <a:lstStyle/>
          <a:p>
            <a:r>
              <a:rPr lang="en-US" dirty="0"/>
              <a:t>Academic Integrity &amp; LLM-based Tools</a:t>
            </a:r>
          </a:p>
        </p:txBody>
      </p:sp>
      <p:sp>
        <p:nvSpPr>
          <p:cNvPr id="3" name="Text Placeholder 2">
            <a:extLst>
              <a:ext uri="{FF2B5EF4-FFF2-40B4-BE49-F238E27FC236}">
                <a16:creationId xmlns:a16="http://schemas.microsoft.com/office/drawing/2014/main" id="{05FDE94E-77E4-B047-972A-D012583D8DE7}"/>
              </a:ext>
            </a:extLst>
          </p:cNvPr>
          <p:cNvSpPr>
            <a:spLocks noGrp="1"/>
          </p:cNvSpPr>
          <p:nvPr>
            <p:ph idx="1"/>
          </p:nvPr>
        </p:nvSpPr>
        <p:spPr>
          <a:xfrm>
            <a:off x="838199" y="1500159"/>
            <a:ext cx="8117911" cy="5221315"/>
          </a:xfrm>
        </p:spPr>
        <p:txBody>
          <a:bodyPr>
            <a:normAutofit/>
          </a:bodyPr>
          <a:lstStyle/>
          <a:p>
            <a:r>
              <a:rPr lang="en-US" dirty="0"/>
              <a:t>When we ask you to write English text, it’s because we want you to write it and because we’re going to read it.</a:t>
            </a:r>
          </a:p>
          <a:p>
            <a:r>
              <a:rPr lang="en-US" dirty="0"/>
              <a:t>You’re just disrespecting yourself and us by having us read LLM-generated text.</a:t>
            </a:r>
          </a:p>
          <a:p>
            <a:endParaRPr lang="en-US" dirty="0"/>
          </a:p>
        </p:txBody>
      </p:sp>
      <p:sp>
        <p:nvSpPr>
          <p:cNvPr id="4" name="Slide Number Placeholder 3">
            <a:extLst>
              <a:ext uri="{FF2B5EF4-FFF2-40B4-BE49-F238E27FC236}">
                <a16:creationId xmlns:a16="http://schemas.microsoft.com/office/drawing/2014/main" id="{A150FAC3-E3D6-A75D-5C1B-D02AF6A1DB22}"/>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35</a:t>
            </a:fld>
            <a:endParaRPr lang="en-US"/>
          </a:p>
        </p:txBody>
      </p:sp>
    </p:spTree>
    <p:extLst>
      <p:ext uri="{BB962C8B-B14F-4D97-AF65-F5344CB8AC3E}">
        <p14:creationId xmlns:p14="http://schemas.microsoft.com/office/powerpoint/2010/main" val="29252844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99648-CE8F-4E19-953E-8B3920440319}"/>
              </a:ext>
            </a:extLst>
          </p:cNvPr>
          <p:cNvSpPr>
            <a:spLocks noGrp="1"/>
          </p:cNvSpPr>
          <p:nvPr>
            <p:ph type="title"/>
          </p:nvPr>
        </p:nvSpPr>
        <p:spPr/>
        <p:txBody>
          <a:bodyPr/>
          <a:lstStyle/>
          <a:p>
            <a:r>
              <a:rPr lang="en-US" dirty="0"/>
              <a:t>Communication</a:t>
            </a:r>
          </a:p>
        </p:txBody>
      </p:sp>
      <p:sp>
        <p:nvSpPr>
          <p:cNvPr id="3" name="Content Placeholder 2">
            <a:extLst>
              <a:ext uri="{FF2B5EF4-FFF2-40B4-BE49-F238E27FC236}">
                <a16:creationId xmlns:a16="http://schemas.microsoft.com/office/drawing/2014/main" id="{82CC43D4-82B4-449F-8A4A-151724B1D9F3}"/>
              </a:ext>
            </a:extLst>
          </p:cNvPr>
          <p:cNvSpPr>
            <a:spLocks noGrp="1"/>
          </p:cNvSpPr>
          <p:nvPr>
            <p:ph idx="1"/>
          </p:nvPr>
        </p:nvSpPr>
        <p:spPr>
          <a:xfrm>
            <a:off x="838200" y="1466705"/>
            <a:ext cx="10515599" cy="4983521"/>
          </a:xfrm>
        </p:spPr>
        <p:txBody>
          <a:bodyPr>
            <a:normAutofit fontScale="92500" lnSpcReduction="20000"/>
          </a:bodyPr>
          <a:lstStyle/>
          <a:p>
            <a:r>
              <a:rPr lang="en-US" dirty="0"/>
              <a:t>Course web page (</a:t>
            </a:r>
            <a:r>
              <a:rPr lang="en-US" dirty="0">
                <a:hlinkClick r:id="rId2"/>
              </a:rPr>
              <a:t>https://neu-se.github.io/CS4530-Spring-2026/</a:t>
            </a:r>
            <a:r>
              <a:rPr lang="en-US" dirty="0"/>
              <a:t>)</a:t>
            </a:r>
          </a:p>
          <a:p>
            <a:pPr lvl="1"/>
            <a:r>
              <a:rPr lang="en-US" b="1" dirty="0"/>
              <a:t>Canvas</a:t>
            </a:r>
            <a:r>
              <a:rPr lang="en-US" dirty="0"/>
              <a:t> will mirror the course web site. </a:t>
            </a:r>
          </a:p>
          <a:p>
            <a:pPr lvl="1"/>
            <a:r>
              <a:rPr lang="en-US" dirty="0"/>
              <a:t>Assignments, important notices, etc., will appear in both places.</a:t>
            </a:r>
          </a:p>
          <a:p>
            <a:r>
              <a:rPr lang="en-US" dirty="0"/>
              <a:t>Piazza (see Canvas for link)</a:t>
            </a:r>
          </a:p>
          <a:p>
            <a:pPr lvl="1"/>
            <a:r>
              <a:rPr lang="en-US" dirty="0"/>
              <a:t>Questions about content, policies, assignments, projects, etc. are better asked on Piazza, so everybody gets the same answers.</a:t>
            </a:r>
          </a:p>
          <a:p>
            <a:r>
              <a:rPr lang="en-US" dirty="0"/>
              <a:t>Contacting the Instructor</a:t>
            </a:r>
          </a:p>
          <a:p>
            <a:pPr lvl="1"/>
            <a:r>
              <a:rPr lang="en-US" dirty="0"/>
              <a:t>For private questions about your individual situation, please email the instructor directly (do NOT use Canvas messages – sometimes they do not get through to the instructors)</a:t>
            </a:r>
          </a:p>
          <a:p>
            <a:pPr lvl="1"/>
            <a:r>
              <a:rPr lang="en-US" dirty="0">
                <a:solidFill>
                  <a:srgbClr val="FF0000"/>
                </a:solidFill>
              </a:rPr>
              <a:t>Please put CS4530 in the subject line</a:t>
            </a:r>
            <a:r>
              <a:rPr lang="en-US" b="1" dirty="0">
                <a:solidFill>
                  <a:srgbClr val="FF0000"/>
                </a:solidFill>
              </a:rPr>
              <a:t> </a:t>
            </a:r>
            <a:r>
              <a:rPr lang="en-US" dirty="0"/>
              <a:t>so your message does not get overlooked</a:t>
            </a:r>
          </a:p>
          <a:p>
            <a:pPr lvl="1"/>
            <a:r>
              <a:rPr lang="en-US" dirty="0"/>
              <a:t>We encourage all students to “meet” with the instructor at least once! </a:t>
            </a:r>
          </a:p>
          <a:p>
            <a:r>
              <a:rPr lang="en-US" dirty="0"/>
              <a:t>Office Hours </a:t>
            </a:r>
          </a:p>
          <a:p>
            <a:pPr lvl="1"/>
            <a:r>
              <a:rPr lang="en-US" dirty="0"/>
              <a:t>Schedule is available at (</a:t>
            </a:r>
            <a:r>
              <a:rPr lang="en-US" dirty="0">
                <a:hlinkClick r:id="rId3"/>
              </a:rPr>
              <a:t>https://neu-se.github.io/CS4530-Spring-2026/staff/</a:t>
            </a:r>
            <a:r>
              <a:rPr lang="en-US" dirty="0"/>
              <a:t>)</a:t>
            </a:r>
          </a:p>
          <a:p>
            <a:pPr lvl="1"/>
            <a:r>
              <a:rPr lang="en-US" dirty="0"/>
              <a:t>TA Office Hours are held via </a:t>
            </a:r>
            <a:r>
              <a:rPr lang="en-US" b="1" dirty="0"/>
              <a:t>Khoury Office Hours App</a:t>
            </a:r>
            <a:endParaRPr lang="en-US" dirty="0"/>
          </a:p>
        </p:txBody>
      </p:sp>
      <p:sp>
        <p:nvSpPr>
          <p:cNvPr id="4" name="Slide Number Placeholder 3">
            <a:extLst>
              <a:ext uri="{FF2B5EF4-FFF2-40B4-BE49-F238E27FC236}">
                <a16:creationId xmlns:a16="http://schemas.microsoft.com/office/drawing/2014/main" id="{66441BF3-B319-4719-9933-B7B7F3244E64}"/>
              </a:ext>
            </a:extLst>
          </p:cNvPr>
          <p:cNvSpPr>
            <a:spLocks noGrp="1"/>
          </p:cNvSpPr>
          <p:nvPr>
            <p:ph type="sldNum" sz="quarter" idx="12"/>
          </p:nvPr>
        </p:nvSpPr>
        <p:spPr/>
        <p:txBody>
          <a:bodyPr/>
          <a:lstStyle/>
          <a:p>
            <a:fld id="{20F37917-FD3A-4669-9018-DA04BCDD3D75}" type="slidenum">
              <a:rPr lang="en-US" smtClean="0"/>
              <a:t>36</a:t>
            </a:fld>
            <a:endParaRPr lang="en-US"/>
          </a:p>
        </p:txBody>
      </p:sp>
    </p:spTree>
    <p:extLst>
      <p:ext uri="{BB962C8B-B14F-4D97-AF65-F5344CB8AC3E}">
        <p14:creationId xmlns:p14="http://schemas.microsoft.com/office/powerpoint/2010/main" val="16026201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DF7AD-1809-4173-85DB-C6679D1D1171}"/>
              </a:ext>
            </a:extLst>
          </p:cNvPr>
          <p:cNvSpPr>
            <a:spLocks noGrp="1"/>
          </p:cNvSpPr>
          <p:nvPr>
            <p:ph type="title"/>
          </p:nvPr>
        </p:nvSpPr>
        <p:spPr/>
        <p:txBody>
          <a:bodyPr/>
          <a:lstStyle/>
          <a:p>
            <a:r>
              <a:rPr lang="en-US" dirty="0"/>
              <a:t>Review</a:t>
            </a:r>
          </a:p>
        </p:txBody>
      </p:sp>
      <p:sp>
        <p:nvSpPr>
          <p:cNvPr id="3" name="Text Placeholder 2">
            <a:extLst>
              <a:ext uri="{FF2B5EF4-FFF2-40B4-BE49-F238E27FC236}">
                <a16:creationId xmlns:a16="http://schemas.microsoft.com/office/drawing/2014/main" id="{2DC04701-46F5-4631-A66B-9AC1D5520E14}"/>
              </a:ext>
            </a:extLst>
          </p:cNvPr>
          <p:cNvSpPr>
            <a:spLocks noGrp="1"/>
          </p:cNvSpPr>
          <p:nvPr>
            <p:ph idx="1"/>
          </p:nvPr>
        </p:nvSpPr>
        <p:spPr/>
        <p:txBody>
          <a:bodyPr/>
          <a:lstStyle/>
          <a:p>
            <a:r>
              <a:rPr lang="en-US" dirty="0"/>
              <a:t>Now that you've studied this lesson, you should be able to:</a:t>
            </a:r>
          </a:p>
          <a:p>
            <a:pPr lvl="1"/>
            <a:r>
              <a:rPr lang="en-US" dirty="0"/>
              <a:t>Explain in general terms what software engineering is </a:t>
            </a:r>
          </a:p>
          <a:p>
            <a:pPr lvl="1"/>
            <a:r>
              <a:rPr lang="en-US" dirty="0"/>
              <a:t>List your weekly obligations as a student</a:t>
            </a:r>
          </a:p>
          <a:p>
            <a:pPr lvl="1"/>
            <a:r>
              <a:rPr lang="en-US" dirty="0"/>
              <a:t>List the requirements for completing the course</a:t>
            </a:r>
          </a:p>
          <a:p>
            <a:endParaRPr lang="en-US" dirty="0"/>
          </a:p>
        </p:txBody>
      </p:sp>
      <p:sp>
        <p:nvSpPr>
          <p:cNvPr id="4" name="Slide Number Placeholder 3">
            <a:extLst>
              <a:ext uri="{FF2B5EF4-FFF2-40B4-BE49-F238E27FC236}">
                <a16:creationId xmlns:a16="http://schemas.microsoft.com/office/drawing/2014/main" id="{9A834773-9D4D-43DB-BE71-9B7317CC3980}"/>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37</a:t>
            </a:fld>
            <a:endParaRPr lang="en-US"/>
          </a:p>
        </p:txBody>
      </p:sp>
    </p:spTree>
    <p:extLst>
      <p:ext uri="{BB962C8B-B14F-4D97-AF65-F5344CB8AC3E}">
        <p14:creationId xmlns:p14="http://schemas.microsoft.com/office/powerpoint/2010/main" val="2798469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By the end of this lesson, you should be able to:</a:t>
            </a:r>
          </a:p>
          <a:p>
            <a:pPr lvl="1"/>
            <a:r>
              <a:rPr lang="en-US" dirty="0"/>
              <a:t>Explain in general terms what software engineering is </a:t>
            </a:r>
          </a:p>
          <a:p>
            <a:pPr lvl="1"/>
            <a:r>
              <a:rPr lang="en-US" dirty="0"/>
              <a:t>List your weekly obligations as a student</a:t>
            </a:r>
          </a:p>
          <a:p>
            <a:pPr lvl="1"/>
            <a:r>
              <a:rPr lang="en-US" dirty="0"/>
              <a:t>List the requirements for completing the course</a:t>
            </a:r>
          </a:p>
          <a:p>
            <a:endParaRPr lang="en-US"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4</a:t>
            </a:fld>
            <a:endParaRPr lang="en-US"/>
          </a:p>
        </p:txBody>
      </p:sp>
    </p:spTree>
    <p:extLst>
      <p:ext uri="{BB962C8B-B14F-4D97-AF65-F5344CB8AC3E}">
        <p14:creationId xmlns:p14="http://schemas.microsoft.com/office/powerpoint/2010/main" val="3915051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A0FAB01-CCC3-51FD-2139-04E0828F0F9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2F0B614-970B-2A01-5E77-6CD77DDC730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20FF5AC-8F13-D8BF-2543-53F1923D06EA}"/>
              </a:ext>
            </a:extLst>
          </p:cNvPr>
          <p:cNvSpPr>
            <a:spLocks noGrp="1"/>
          </p:cNvSpPr>
          <p:nvPr>
            <p:ph type="title"/>
          </p:nvPr>
        </p:nvSpPr>
        <p:spPr/>
        <p:txBody>
          <a:bodyPr/>
          <a:lstStyle/>
          <a:p>
            <a:r>
              <a:rPr lang="en-US"/>
              <a:t>What does it mean to make software... engineering? </a:t>
            </a:r>
          </a:p>
        </p:txBody>
      </p:sp>
      <p:pic>
        <p:nvPicPr>
          <p:cNvPr id="5" name="Picture 4" descr="A puzzle with different letters on it&#10;&#10;AI-generated content may be incorrect.">
            <a:extLst>
              <a:ext uri="{FF2B5EF4-FFF2-40B4-BE49-F238E27FC236}">
                <a16:creationId xmlns:a16="http://schemas.microsoft.com/office/drawing/2014/main" id="{19673090-28DD-95B8-EB78-33ED2CE23D86}"/>
              </a:ext>
            </a:extLst>
          </p:cNvPr>
          <p:cNvPicPr>
            <a:picLocks noChangeAspect="1"/>
          </p:cNvPicPr>
          <p:nvPr/>
        </p:nvPicPr>
        <p:blipFill>
          <a:blip r:embed="rId3"/>
          <a:stretch>
            <a:fillRect/>
          </a:stretch>
        </p:blipFill>
        <p:spPr>
          <a:xfrm>
            <a:off x="839932" y="1604962"/>
            <a:ext cx="900546" cy="816553"/>
          </a:xfrm>
          <a:prstGeom prst="rect">
            <a:avLst/>
          </a:prstGeom>
        </p:spPr>
      </p:pic>
      <p:pic>
        <p:nvPicPr>
          <p:cNvPr id="8" name="Picture 7" descr="A puzzle with different letters on it&#10;&#10;AI-generated content may be incorrect.">
            <a:extLst>
              <a:ext uri="{FF2B5EF4-FFF2-40B4-BE49-F238E27FC236}">
                <a16:creationId xmlns:a16="http://schemas.microsoft.com/office/drawing/2014/main" id="{053DA3DE-A765-D77C-BD3D-91565586D28D}"/>
              </a:ext>
            </a:extLst>
          </p:cNvPr>
          <p:cNvPicPr>
            <a:picLocks noChangeAspect="1"/>
          </p:cNvPicPr>
          <p:nvPr/>
        </p:nvPicPr>
        <p:blipFill>
          <a:blip r:embed="rId3"/>
          <a:stretch>
            <a:fillRect/>
          </a:stretch>
        </p:blipFill>
        <p:spPr>
          <a:xfrm>
            <a:off x="5377295" y="1604961"/>
            <a:ext cx="900546" cy="816553"/>
          </a:xfrm>
          <a:prstGeom prst="rect">
            <a:avLst/>
          </a:prstGeom>
        </p:spPr>
      </p:pic>
      <p:sp>
        <p:nvSpPr>
          <p:cNvPr id="9" name="TextBox 8">
            <a:extLst>
              <a:ext uri="{FF2B5EF4-FFF2-40B4-BE49-F238E27FC236}">
                <a16:creationId xmlns:a16="http://schemas.microsoft.com/office/drawing/2014/main" id="{4E2A4FD9-E3CD-AE5A-DD8C-812DC977A526}"/>
              </a:ext>
            </a:extLst>
          </p:cNvPr>
          <p:cNvSpPr txBox="1"/>
          <p:nvPr/>
        </p:nvSpPr>
        <p:spPr>
          <a:xfrm>
            <a:off x="836468" y="2646218"/>
            <a:ext cx="4397086"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"Engineering is the practice of using natural science, mathematics, and the </a:t>
            </a:r>
            <a:r>
              <a:rPr kumimoji="0" lang="en-US" sz="2800" b="0" i="0" u="sng" strike="noStrike" kern="1200" cap="none" spc="0" normalizeH="0" baseline="0" noProof="0">
                <a:ln>
                  <a:noFill/>
                </a:ln>
                <a:solidFill>
                  <a:prstClr val="black"/>
                </a:solidFill>
                <a:effectLst/>
                <a:uLnTx/>
                <a:uFillTx/>
                <a:latin typeface="Calibri" panose="020F0502020204030204"/>
                <a:ea typeface="+mn-ea"/>
                <a:cs typeface="+mn-cs"/>
              </a:rPr>
              <a:t>engineering design process</a:t>
            </a: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 to solve problems within technology, increase efficiency and productivity, and improve systems."</a:t>
            </a:r>
          </a:p>
        </p:txBody>
      </p:sp>
      <p:sp>
        <p:nvSpPr>
          <p:cNvPr id="10" name="TextBox 9">
            <a:extLst>
              <a:ext uri="{FF2B5EF4-FFF2-40B4-BE49-F238E27FC236}">
                <a16:creationId xmlns:a16="http://schemas.microsoft.com/office/drawing/2014/main" id="{FDBD1CFE-FD9F-69C9-FFE9-596361431052}"/>
              </a:ext>
            </a:extLst>
          </p:cNvPr>
          <p:cNvSpPr txBox="1"/>
          <p:nvPr/>
        </p:nvSpPr>
        <p:spPr>
          <a:xfrm>
            <a:off x="1737014" y="1589809"/>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000000"/>
                </a:solidFill>
                <a:effectLst/>
                <a:uLnTx/>
                <a:uFillTx/>
                <a:latin typeface="Calibri" panose="020F0502020204030204"/>
                <a:ea typeface="+mn-lt"/>
                <a:cs typeface="Calibri" panose="020F0502020204030204"/>
              </a:rPr>
              <a:t>Wikipedia 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00"/>
                </a:solidFill>
                <a:effectLst/>
                <a:uLnTx/>
                <a:uFillTx/>
                <a:latin typeface="Calibri" panose="020F0502020204030204"/>
                <a:ea typeface="+mn-lt"/>
                <a:cs typeface="Calibri" panose="020F0502020204030204"/>
              </a:rPr>
              <a:t>Engineering</a:t>
            </a:r>
            <a:endParaRPr kumimoji="0" lang="en-US" sz="3600" b="0" i="0" u="none" strike="noStrike" kern="1200" cap="none" spc="0" normalizeH="0" baseline="0" noProof="0">
              <a:ln>
                <a:noFill/>
              </a:ln>
              <a:solidFill>
                <a:prstClr val="black"/>
              </a:solidFill>
              <a:effectLst/>
              <a:uLnTx/>
              <a:uFillTx/>
              <a:latin typeface="Calibri" panose="020F0502020204030204"/>
              <a:ea typeface="Calibri"/>
              <a:cs typeface="Calibri"/>
            </a:endParaRPr>
          </a:p>
        </p:txBody>
      </p:sp>
      <p:sp>
        <p:nvSpPr>
          <p:cNvPr id="11" name="TextBox 10">
            <a:extLst>
              <a:ext uri="{FF2B5EF4-FFF2-40B4-BE49-F238E27FC236}">
                <a16:creationId xmlns:a16="http://schemas.microsoft.com/office/drawing/2014/main" id="{CE1B6376-E1CF-D53C-42C8-5BA19F5DA1A0}"/>
              </a:ext>
            </a:extLst>
          </p:cNvPr>
          <p:cNvSpPr txBox="1"/>
          <p:nvPr/>
        </p:nvSpPr>
        <p:spPr>
          <a:xfrm>
            <a:off x="6274377" y="1607126"/>
            <a:ext cx="564399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000000"/>
                </a:solidFill>
                <a:effectLst/>
                <a:uLnTx/>
                <a:uFillTx/>
                <a:latin typeface="Calibri" panose="020F0502020204030204"/>
                <a:ea typeface="+mn-lt"/>
                <a:cs typeface="Calibri" panose="020F0502020204030204"/>
              </a:rPr>
              <a:t>Wikipedia 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00"/>
                </a:solidFill>
                <a:effectLst/>
                <a:uLnTx/>
                <a:uFillTx/>
                <a:latin typeface="Calibri" panose="020F0502020204030204"/>
                <a:ea typeface="+mn-lt"/>
                <a:cs typeface="Calibri" panose="020F0502020204030204"/>
              </a:rPr>
              <a:t>Engineering design process</a:t>
            </a:r>
            <a:endParaRPr kumimoji="0" lang="en-US" sz="3600" b="0" i="0" u="none" strike="noStrike" kern="1200" cap="none" spc="0" normalizeH="0" baseline="0" noProof="0">
              <a:ln>
                <a:noFill/>
              </a:ln>
              <a:solidFill>
                <a:prstClr val="black"/>
              </a:solidFill>
              <a:effectLst/>
              <a:uLnTx/>
              <a:uFillTx/>
              <a:latin typeface="Calibri" panose="020F0502020204030204"/>
              <a:ea typeface="Calibri"/>
              <a:cs typeface="Calibri"/>
            </a:endParaRPr>
          </a:p>
        </p:txBody>
      </p:sp>
      <p:sp>
        <p:nvSpPr>
          <p:cNvPr id="12" name="TextBox 11">
            <a:extLst>
              <a:ext uri="{FF2B5EF4-FFF2-40B4-BE49-F238E27FC236}">
                <a16:creationId xmlns:a16="http://schemas.microsoft.com/office/drawing/2014/main" id="{09F24774-C70A-3352-F890-37A331A1D274}"/>
              </a:ext>
            </a:extLst>
          </p:cNvPr>
          <p:cNvSpPr txBox="1"/>
          <p:nvPr/>
        </p:nvSpPr>
        <p:spPr>
          <a:xfrm>
            <a:off x="5624945" y="2646217"/>
            <a:ext cx="2466108"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Engineering is formulating a problem that can be solved through </a:t>
            </a:r>
            <a:r>
              <a:rPr kumimoji="0" lang="en-US" sz="2800" b="1" i="1" u="none" strike="noStrike" kern="1200" cap="none" spc="0" normalizeH="0" baseline="0" noProof="0">
                <a:ln>
                  <a:noFill/>
                </a:ln>
                <a:solidFill>
                  <a:prstClr val="black"/>
                </a:solidFill>
                <a:effectLst/>
                <a:uLnTx/>
                <a:uFillTx/>
                <a:latin typeface="Calibri" panose="020F0502020204030204"/>
                <a:ea typeface="+mn-lt"/>
                <a:cs typeface="Calibri" panose="020F0502020204030204"/>
              </a:rPr>
              <a:t>design</a:t>
            </a: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a:t>
            </a:r>
          </a:p>
        </p:txBody>
      </p:sp>
      <p:cxnSp>
        <p:nvCxnSpPr>
          <p:cNvPr id="15" name="Connector: Curved 14">
            <a:extLst>
              <a:ext uri="{FF2B5EF4-FFF2-40B4-BE49-F238E27FC236}">
                <a16:creationId xmlns:a16="http://schemas.microsoft.com/office/drawing/2014/main" id="{36D8BDC7-6053-4C6E-F203-2B95C1A6FEA4}"/>
              </a:ext>
            </a:extLst>
          </p:cNvPr>
          <p:cNvCxnSpPr>
            <a:cxnSpLocks/>
          </p:cNvCxnSpPr>
          <p:nvPr/>
        </p:nvCxnSpPr>
        <p:spPr>
          <a:xfrm flipV="1">
            <a:off x="4822365" y="2316373"/>
            <a:ext cx="566998" cy="2047009"/>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12279B0-C7C0-450A-390E-EC34F28EB86A}"/>
              </a:ext>
            </a:extLst>
          </p:cNvPr>
          <p:cNvSpPr txBox="1"/>
          <p:nvPr/>
        </p:nvSpPr>
        <p:spPr>
          <a:xfrm>
            <a:off x="8179376" y="2646216"/>
            <a:ext cx="3868881"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Common</a:t>
            </a: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 stages: </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Research</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Design requirements</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Feasibility</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Concept generation</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Preliminary design</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Detailed design</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Production planning</a:t>
            </a:r>
          </a:p>
        </p:txBody>
      </p:sp>
    </p:spTree>
    <p:extLst>
      <p:ext uri="{BB962C8B-B14F-4D97-AF65-F5344CB8AC3E}">
        <p14:creationId xmlns:p14="http://schemas.microsoft.com/office/powerpoint/2010/main" val="1504959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16F83-E815-426C-94B7-0155DA9B97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9F29D0-F8B8-E7C6-1AAD-6CBDE24AD84A}"/>
              </a:ext>
            </a:extLst>
          </p:cNvPr>
          <p:cNvSpPr>
            <a:spLocks noGrp="1"/>
          </p:cNvSpPr>
          <p:nvPr>
            <p:ph type="title"/>
          </p:nvPr>
        </p:nvSpPr>
        <p:spPr/>
        <p:txBody>
          <a:bodyPr/>
          <a:lstStyle/>
          <a:p>
            <a:r>
              <a:rPr lang="en-US"/>
              <a:t>Origins of "software engineering"</a:t>
            </a:r>
          </a:p>
        </p:txBody>
      </p:sp>
      <p:sp>
        <p:nvSpPr>
          <p:cNvPr id="7" name="TextBox 6">
            <a:extLst>
              <a:ext uri="{FF2B5EF4-FFF2-40B4-BE49-F238E27FC236}">
                <a16:creationId xmlns:a16="http://schemas.microsoft.com/office/drawing/2014/main" id="{B3AD19A9-1D2A-E911-5CEB-C1C9837A0EB0}"/>
              </a:ext>
            </a:extLst>
          </p:cNvPr>
          <p:cNvSpPr txBox="1"/>
          <p:nvPr/>
        </p:nvSpPr>
        <p:spPr>
          <a:xfrm>
            <a:off x="282287" y="1520536"/>
            <a:ext cx="361776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Margaret Hamilton </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 NASA, around 1963</a:t>
            </a:r>
            <a:endParaRPr kumimoji="0" lang="en-US" sz="1800" b="0" i="0" u="none" strike="noStrike" kern="1200" cap="none" spc="0" normalizeH="0" baseline="0" noProof="0">
              <a:ln>
                <a:noFill/>
              </a:ln>
              <a:solidFill>
                <a:prstClr val="black"/>
              </a:solidFill>
              <a:effectLst/>
              <a:uLnTx/>
              <a:uFillTx/>
              <a:latin typeface="Calibri" panose="020F0502020204030204"/>
              <a:ea typeface="Calibri"/>
              <a:cs typeface="Calibri"/>
            </a:endParaRPr>
          </a:p>
        </p:txBody>
      </p:sp>
      <p:pic>
        <p:nvPicPr>
          <p:cNvPr id="13" name="Picture 12" descr="A close-up of a person&#10;&#10;AI-generated content may be incorrect.">
            <a:extLst>
              <a:ext uri="{FF2B5EF4-FFF2-40B4-BE49-F238E27FC236}">
                <a16:creationId xmlns:a16="http://schemas.microsoft.com/office/drawing/2014/main" id="{8F4EE9D7-0E9B-E86D-FBAF-290DDEBF976F}"/>
              </a:ext>
            </a:extLst>
          </p:cNvPr>
          <p:cNvPicPr>
            <a:picLocks noChangeAspect="1"/>
          </p:cNvPicPr>
          <p:nvPr/>
        </p:nvPicPr>
        <p:blipFill>
          <a:blip r:embed="rId3"/>
          <a:stretch>
            <a:fillRect/>
          </a:stretch>
        </p:blipFill>
        <p:spPr>
          <a:xfrm>
            <a:off x="268432" y="2430173"/>
            <a:ext cx="1870363" cy="2326698"/>
          </a:xfrm>
          <a:prstGeom prst="rect">
            <a:avLst/>
          </a:prstGeom>
        </p:spPr>
      </p:pic>
      <p:pic>
        <p:nvPicPr>
          <p:cNvPr id="18" name="Picture 17" descr="undefined">
            <a:extLst>
              <a:ext uri="{FF2B5EF4-FFF2-40B4-BE49-F238E27FC236}">
                <a16:creationId xmlns:a16="http://schemas.microsoft.com/office/drawing/2014/main" id="{CF982265-DD76-C869-9D39-C657F9E72C6F}"/>
              </a:ext>
            </a:extLst>
          </p:cNvPr>
          <p:cNvPicPr>
            <a:picLocks noChangeAspect="1"/>
          </p:cNvPicPr>
          <p:nvPr/>
        </p:nvPicPr>
        <p:blipFill>
          <a:blip r:embed="rId4"/>
          <a:stretch>
            <a:fillRect/>
          </a:stretch>
        </p:blipFill>
        <p:spPr>
          <a:xfrm>
            <a:off x="2252662" y="2429308"/>
            <a:ext cx="1867767" cy="2328431"/>
          </a:xfrm>
          <a:prstGeom prst="rect">
            <a:avLst/>
          </a:prstGeom>
        </p:spPr>
      </p:pic>
      <p:cxnSp>
        <p:nvCxnSpPr>
          <p:cNvPr id="20" name="Connector: Curved 19">
            <a:extLst>
              <a:ext uri="{FF2B5EF4-FFF2-40B4-BE49-F238E27FC236}">
                <a16:creationId xmlns:a16="http://schemas.microsoft.com/office/drawing/2014/main" id="{13A9B04B-D1DE-72E7-92ED-7B0C1F3015F4}"/>
              </a:ext>
            </a:extLst>
          </p:cNvPr>
          <p:cNvCxnSpPr/>
          <p:nvPr/>
        </p:nvCxnSpPr>
        <p:spPr>
          <a:xfrm flipH="1">
            <a:off x="3530140" y="2131868"/>
            <a:ext cx="723207" cy="793172"/>
          </a:xfrm>
          <a:prstGeom prst="curvedConnector3">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5D7298B-D108-1FC5-560C-F6E2A5DB8F42}"/>
              </a:ext>
            </a:extLst>
          </p:cNvPr>
          <p:cNvSpPr txBox="1"/>
          <p:nvPr/>
        </p:nvSpPr>
        <p:spPr>
          <a:xfrm>
            <a:off x="4239491" y="1685059"/>
            <a:ext cx="1392381" cy="14862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Calibri" panose="020F0502020204030204"/>
                <a:ea typeface="Calibri"/>
                <a:cs typeface="Calibri"/>
              </a:rPr>
              <a:t>The Apollo Guidance Computer's software, basically</a:t>
            </a:r>
          </a:p>
        </p:txBody>
      </p:sp>
      <p:sp>
        <p:nvSpPr>
          <p:cNvPr id="22" name="TextBox 21">
            <a:extLst>
              <a:ext uri="{FF2B5EF4-FFF2-40B4-BE49-F238E27FC236}">
                <a16:creationId xmlns:a16="http://schemas.microsoft.com/office/drawing/2014/main" id="{38B41DC7-2B65-1FB0-AD6F-19AA3C15832E}"/>
              </a:ext>
            </a:extLst>
          </p:cNvPr>
          <p:cNvSpPr txBox="1"/>
          <p:nvPr/>
        </p:nvSpPr>
        <p:spPr>
          <a:xfrm>
            <a:off x="9928514" y="4464627"/>
            <a:ext cx="207644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Barry Boehm</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3" name="Picture 22" descr="undefined">
            <a:extLst>
              <a:ext uri="{FF2B5EF4-FFF2-40B4-BE49-F238E27FC236}">
                <a16:creationId xmlns:a16="http://schemas.microsoft.com/office/drawing/2014/main" id="{1C43C47F-C88A-5D91-902F-732209D5D0CE}"/>
              </a:ext>
            </a:extLst>
          </p:cNvPr>
          <p:cNvPicPr>
            <a:picLocks noChangeAspect="1"/>
          </p:cNvPicPr>
          <p:nvPr/>
        </p:nvPicPr>
        <p:blipFill>
          <a:blip r:embed="rId5"/>
          <a:srcRect l="34770" t="24503" r="35345" b="31183"/>
          <a:stretch/>
        </p:blipFill>
        <p:spPr>
          <a:xfrm>
            <a:off x="10194781" y="4982059"/>
            <a:ext cx="1533458" cy="1452692"/>
          </a:xfrm>
          <a:prstGeom prst="rect">
            <a:avLst/>
          </a:prstGeom>
        </p:spPr>
      </p:pic>
      <p:grpSp>
        <p:nvGrpSpPr>
          <p:cNvPr id="28" name="Image">
            <a:extLst>
              <a:ext uri="{FF2B5EF4-FFF2-40B4-BE49-F238E27FC236}">
                <a16:creationId xmlns:a16="http://schemas.microsoft.com/office/drawing/2014/main" id="{F55FF6D9-19CC-48A4-072A-15B7D8B531C5}"/>
              </a:ext>
            </a:extLst>
          </p:cNvPr>
          <p:cNvGrpSpPr/>
          <p:nvPr/>
        </p:nvGrpSpPr>
        <p:grpSpPr>
          <a:xfrm>
            <a:off x="6528203" y="2469320"/>
            <a:ext cx="2509983" cy="3702051"/>
            <a:chOff x="0" y="0"/>
            <a:chExt cx="5054600" cy="7404100"/>
          </a:xfrm>
        </p:grpSpPr>
        <p:pic>
          <p:nvPicPr>
            <p:cNvPr id="26" name="Image" descr="Image">
              <a:extLst>
                <a:ext uri="{FF2B5EF4-FFF2-40B4-BE49-F238E27FC236}">
                  <a16:creationId xmlns:a16="http://schemas.microsoft.com/office/drawing/2014/main" id="{ED6E73D2-94D5-E53B-CDFD-6FAA6E7991A8}"/>
                </a:ext>
              </a:extLst>
            </p:cNvPr>
            <p:cNvPicPr>
              <a:picLocks noChangeAspect="1"/>
            </p:cNvPicPr>
            <p:nvPr/>
          </p:nvPicPr>
          <p:blipFill>
            <a:blip r:embed="rId6"/>
            <a:stretch>
              <a:fillRect/>
            </a:stretch>
          </p:blipFill>
          <p:spPr>
            <a:xfrm>
              <a:off x="127000" y="88900"/>
              <a:ext cx="4800600" cy="7073900"/>
            </a:xfrm>
            <a:prstGeom prst="rect">
              <a:avLst/>
            </a:prstGeom>
            <a:ln>
              <a:noFill/>
            </a:ln>
            <a:effectLst/>
          </p:spPr>
        </p:pic>
        <p:pic>
          <p:nvPicPr>
            <p:cNvPr id="27" name="Image" descr="Image">
              <a:extLst>
                <a:ext uri="{FF2B5EF4-FFF2-40B4-BE49-F238E27FC236}">
                  <a16:creationId xmlns:a16="http://schemas.microsoft.com/office/drawing/2014/main" id="{AA5342D9-7522-4A2D-6D19-592BCC4AD0BF}"/>
                </a:ext>
              </a:extLst>
            </p:cNvPr>
            <p:cNvPicPr>
              <a:picLocks/>
            </p:cNvPicPr>
            <p:nvPr/>
          </p:nvPicPr>
          <p:blipFill>
            <a:blip r:embed="rId7"/>
            <a:stretch>
              <a:fillRect/>
            </a:stretch>
          </p:blipFill>
          <p:spPr>
            <a:xfrm>
              <a:off x="0" y="0"/>
              <a:ext cx="5054600" cy="7404100"/>
            </a:xfrm>
            <a:prstGeom prst="rect">
              <a:avLst/>
            </a:prstGeom>
            <a:effectLst/>
          </p:spPr>
        </p:pic>
      </p:grpSp>
      <p:sp>
        <p:nvSpPr>
          <p:cNvPr id="29" name="TextBox 28">
            <a:extLst>
              <a:ext uri="{FF2B5EF4-FFF2-40B4-BE49-F238E27FC236}">
                <a16:creationId xmlns:a16="http://schemas.microsoft.com/office/drawing/2014/main" id="{AB77F27C-030E-D4BA-B860-EFE8712EE042}"/>
              </a:ext>
            </a:extLst>
          </p:cNvPr>
          <p:cNvSpPr txBox="1"/>
          <p:nvPr/>
        </p:nvSpPr>
        <p:spPr>
          <a:xfrm>
            <a:off x="6525491" y="1520536"/>
            <a:ext cx="532360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1968 NATO conference on Software Engineering + Outcomes</a:t>
            </a:r>
            <a:r>
              <a:rPr kumimoji="0" lang="en-US" sz="2800" b="0" i="0" u="none" strike="noStrike" kern="1200" cap="none" spc="0" normalizeH="0" baseline="0" noProof="0">
                <a:ln>
                  <a:noFill/>
                </a:ln>
                <a:solidFill>
                  <a:prstClr val="black"/>
                </a:solidFill>
                <a:effectLst/>
                <a:uLnTx/>
                <a:uFillTx/>
                <a:latin typeface="Calibri" panose="020F0502020204030204"/>
                <a:ea typeface="Calibri"/>
                <a:cs typeface="Calibri"/>
              </a:rPr>
              <a: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1EA610C0-758D-877A-8D16-368A9E5743ED}"/>
              </a:ext>
            </a:extLst>
          </p:cNvPr>
          <p:cNvSpPr txBox="1"/>
          <p:nvPr/>
        </p:nvSpPr>
        <p:spPr>
          <a:xfrm>
            <a:off x="9183832" y="2473036"/>
            <a:ext cx="282113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Friedrich Bauer</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2" name="Picture 31" descr="undefined">
            <a:extLst>
              <a:ext uri="{FF2B5EF4-FFF2-40B4-BE49-F238E27FC236}">
                <a16:creationId xmlns:a16="http://schemas.microsoft.com/office/drawing/2014/main" id="{6855E56C-6694-FA16-319A-42C8CBC45CD7}"/>
              </a:ext>
            </a:extLst>
          </p:cNvPr>
          <p:cNvPicPr>
            <a:picLocks noChangeAspect="1"/>
          </p:cNvPicPr>
          <p:nvPr/>
        </p:nvPicPr>
        <p:blipFill>
          <a:blip r:embed="rId8"/>
          <a:srcRect l="4430" t="9285" r="-633" b="13182"/>
          <a:stretch/>
        </p:blipFill>
        <p:spPr>
          <a:xfrm>
            <a:off x="9307486" y="2987180"/>
            <a:ext cx="1319518" cy="1476347"/>
          </a:xfrm>
          <a:prstGeom prst="rect">
            <a:avLst/>
          </a:prstGeom>
        </p:spPr>
      </p:pic>
      <p:sp>
        <p:nvSpPr>
          <p:cNvPr id="33" name="TextBox 32">
            <a:extLst>
              <a:ext uri="{FF2B5EF4-FFF2-40B4-BE49-F238E27FC236}">
                <a16:creationId xmlns:a16="http://schemas.microsoft.com/office/drawing/2014/main" id="{CE28ECDF-60E2-15D6-5A32-E1DA1E10FB74}"/>
              </a:ext>
            </a:extLst>
          </p:cNvPr>
          <p:cNvSpPr txBox="1"/>
          <p:nvPr/>
        </p:nvSpPr>
        <p:spPr>
          <a:xfrm>
            <a:off x="9192492" y="6447560"/>
            <a:ext cx="3002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panose="020F0502020204030204"/>
                <a:ea typeface="Calibri"/>
                <a:cs typeface="Calibri"/>
              </a:rPr>
              <a:t>(all pictures from Wikipedia)</a:t>
            </a:r>
            <a:endParaRPr kumimoji="0" lang="en-US" sz="18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endParaRPr>
          </a:p>
        </p:txBody>
      </p:sp>
      <p:pic>
        <p:nvPicPr>
          <p:cNvPr id="34" name="Picture 33" descr="A text on a white background&#10;&#10;AI-generated content may be incorrect.">
            <a:extLst>
              <a:ext uri="{FF2B5EF4-FFF2-40B4-BE49-F238E27FC236}">
                <a16:creationId xmlns:a16="http://schemas.microsoft.com/office/drawing/2014/main" id="{9D24F812-F933-B3BB-D764-F6346B366C95}"/>
              </a:ext>
            </a:extLst>
          </p:cNvPr>
          <p:cNvPicPr>
            <a:picLocks noChangeAspect="1"/>
          </p:cNvPicPr>
          <p:nvPr/>
        </p:nvPicPr>
        <p:blipFill>
          <a:blip r:embed="rId9"/>
          <a:stretch>
            <a:fillRect/>
          </a:stretch>
        </p:blipFill>
        <p:spPr>
          <a:xfrm>
            <a:off x="2886941" y="5350018"/>
            <a:ext cx="3456710" cy="1465985"/>
          </a:xfrm>
          <a:prstGeom prst="rect">
            <a:avLst/>
          </a:prstGeom>
        </p:spPr>
      </p:pic>
      <p:sp>
        <p:nvSpPr>
          <p:cNvPr id="35" name="TextBox 34">
            <a:extLst>
              <a:ext uri="{FF2B5EF4-FFF2-40B4-BE49-F238E27FC236}">
                <a16:creationId xmlns:a16="http://schemas.microsoft.com/office/drawing/2014/main" id="{2E5FD602-33EA-50FD-FC3B-0CD5D0DA9D98}"/>
              </a:ext>
            </a:extLst>
          </p:cNvPr>
          <p:cNvSpPr txBox="1"/>
          <p:nvPr/>
        </p:nvSpPr>
        <p:spPr>
          <a:xfrm>
            <a:off x="1529195" y="5347855"/>
            <a:ext cx="136640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panose="020F0502020204030204"/>
                <a:ea typeface="Calibri"/>
                <a:cs typeface="Calibri"/>
              </a:rPr>
              <a:t>Comm. of the ACM,</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panose="020F0502020204030204"/>
                <a:ea typeface="Calibri"/>
                <a:cs typeface="Calibri"/>
              </a:rPr>
              <a:t>August 1966 (page 546)</a:t>
            </a:r>
          </a:p>
        </p:txBody>
      </p:sp>
      <p:sp>
        <p:nvSpPr>
          <p:cNvPr id="36" name="TextBox 35">
            <a:extLst>
              <a:ext uri="{FF2B5EF4-FFF2-40B4-BE49-F238E27FC236}">
                <a16:creationId xmlns:a16="http://schemas.microsoft.com/office/drawing/2014/main" id="{9C056B43-89D5-78B4-F857-748863B75881}"/>
              </a:ext>
            </a:extLst>
          </p:cNvPr>
          <p:cNvSpPr txBox="1"/>
          <p:nvPr/>
        </p:nvSpPr>
        <p:spPr>
          <a:xfrm>
            <a:off x="282287" y="4828309"/>
            <a:ext cx="546215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Anthony Oettinger, ACM President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7" name="Picture 36" descr="Anthony G. Oettinger">
            <a:extLst>
              <a:ext uri="{FF2B5EF4-FFF2-40B4-BE49-F238E27FC236}">
                <a16:creationId xmlns:a16="http://schemas.microsoft.com/office/drawing/2014/main" id="{04374E82-5904-1849-66D7-981692746411}"/>
              </a:ext>
            </a:extLst>
          </p:cNvPr>
          <p:cNvPicPr>
            <a:picLocks noChangeAspect="1"/>
          </p:cNvPicPr>
          <p:nvPr/>
        </p:nvPicPr>
        <p:blipFill>
          <a:blip r:embed="rId10"/>
          <a:srcRect l="21000" t="-96" r="17636" b="49967"/>
          <a:stretch/>
        </p:blipFill>
        <p:spPr>
          <a:xfrm>
            <a:off x="363681" y="5348563"/>
            <a:ext cx="1168978" cy="1432464"/>
          </a:xfrm>
          <a:prstGeom prst="rect">
            <a:avLst/>
          </a:prstGeom>
        </p:spPr>
      </p:pic>
    </p:spTree>
    <p:extLst>
      <p:ext uri="{BB962C8B-B14F-4D97-AF65-F5344CB8AC3E}">
        <p14:creationId xmlns:p14="http://schemas.microsoft.com/office/powerpoint/2010/main" val="3547226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E1F0-D163-CEF5-44E4-C0A11AD04919}"/>
              </a:ext>
            </a:extLst>
          </p:cNvPr>
          <p:cNvSpPr>
            <a:spLocks noGrp="1"/>
          </p:cNvSpPr>
          <p:nvPr>
            <p:ph type="title"/>
          </p:nvPr>
        </p:nvSpPr>
        <p:spPr/>
        <p:txBody>
          <a:bodyPr/>
          <a:lstStyle/>
          <a:p>
            <a:r>
              <a:rPr lang="en-US" dirty="0"/>
              <a:t>Goal: to make software an engineering discipline</a:t>
            </a:r>
          </a:p>
        </p:txBody>
      </p:sp>
      <p:sp>
        <p:nvSpPr>
          <p:cNvPr id="4" name="Slide Number Placeholder 3">
            <a:extLst>
              <a:ext uri="{FF2B5EF4-FFF2-40B4-BE49-F238E27FC236}">
                <a16:creationId xmlns:a16="http://schemas.microsoft.com/office/drawing/2014/main" id="{CA015CF9-D288-D7F6-DE51-E97A33FA0134}"/>
              </a:ext>
            </a:extLst>
          </p:cNvPr>
          <p:cNvSpPr>
            <a:spLocks noGrp="1"/>
          </p:cNvSpPr>
          <p:nvPr>
            <p:ph type="sldNum" sz="quarter" idx="12"/>
          </p:nvPr>
        </p:nvSpPr>
        <p:spPr/>
        <p:txBody>
          <a:bodyPr/>
          <a:lstStyle/>
          <a:p>
            <a:fld id="{20F37917-FD3A-4669-9018-DA04BCDD3D75}" type="slidenum">
              <a:rPr lang="en-US" smtClean="0"/>
              <a:t>7</a:t>
            </a:fld>
            <a:endParaRPr lang="en-US"/>
          </a:p>
        </p:txBody>
      </p:sp>
      <p:sp>
        <p:nvSpPr>
          <p:cNvPr id="8" name="Text Placeholder 2">
            <a:extLst>
              <a:ext uri="{FF2B5EF4-FFF2-40B4-BE49-F238E27FC236}">
                <a16:creationId xmlns:a16="http://schemas.microsoft.com/office/drawing/2014/main" id="{EC64D456-D8F6-631B-E2F7-2A23A221ED51}"/>
              </a:ext>
            </a:extLst>
          </p:cNvPr>
          <p:cNvSpPr txBox="1">
            <a:spLocks/>
          </p:cNvSpPr>
          <p:nvPr/>
        </p:nvSpPr>
        <p:spPr>
          <a:xfrm>
            <a:off x="1594358" y="1834401"/>
            <a:ext cx="4501642" cy="298320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rPr>
              <a:t>Software engineering</a:t>
            </a:r>
            <a:br>
              <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rPr>
            </a:br>
            <a:r>
              <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rPr>
              <a:t>concerns the</a:t>
            </a:r>
            <a:endParaRPr kumimoji="0" lang="en-US" sz="2800" b="0" i="0" u="none" strike="noStrike" kern="1200" cap="none" spc="0" normalizeH="0" baseline="0" noProof="0" dirty="0">
              <a:ln>
                <a:noFill/>
              </a:ln>
              <a:solidFill>
                <a:prstClr val="black"/>
              </a:solidFill>
              <a:effectLst/>
              <a:uLnTx/>
              <a:uFillTx/>
              <a:latin typeface="Calibri" panose="020F0502020204030204"/>
              <a:ea typeface="Calibri"/>
              <a:cs typeface="Calibri"/>
            </a:endParaRPr>
          </a:p>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rPr>
              <a:t>design</a:t>
            </a:r>
          </a:p>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rPr>
              <a:t>construction,</a:t>
            </a:r>
          </a:p>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rPr>
              <a:t>and maintenance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endParaRPr>
          </a:p>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endParaRPr>
          </a:p>
        </p:txBody>
      </p:sp>
      <p:sp>
        <p:nvSpPr>
          <p:cNvPr id="9" name="Text Placeholder 2">
            <a:extLst>
              <a:ext uri="{FF2B5EF4-FFF2-40B4-BE49-F238E27FC236}">
                <a16:creationId xmlns:a16="http://schemas.microsoft.com/office/drawing/2014/main" id="{8196AE90-D899-CC21-EEAB-CFC87F41E40A}"/>
              </a:ext>
            </a:extLst>
          </p:cNvPr>
          <p:cNvSpPr txBox="1">
            <a:spLocks/>
          </p:cNvSpPr>
          <p:nvPr/>
        </p:nvSpPr>
        <p:spPr>
          <a:xfrm>
            <a:off x="1594357" y="4813128"/>
            <a:ext cx="4501642" cy="155445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marR="0" lvl="0" indent="-571500" algn="l" defTabSz="914400" rtl="0" eaLnBrk="1" fontAlgn="auto" latinLnBrk="0" hangingPunct="1">
              <a:lnSpc>
                <a:spcPct val="90000"/>
              </a:lnSpc>
              <a:spcBef>
                <a:spcPts val="1000"/>
              </a:spcBef>
              <a:spcAft>
                <a:spcPts val="0"/>
              </a:spcAft>
              <a:buClrTx/>
              <a:buSzTx/>
              <a:buFont typeface="Wingdings" panose="020B0604020202020204" pitchFamily="34" charset="0"/>
              <a:buChar char="Ø"/>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rPr>
              <a:t>of large programs</a:t>
            </a:r>
            <a:endParaRPr kumimoji="0" lang="en-US" sz="2800" b="0" i="0" u="none" strike="noStrike" kern="1200" cap="none" spc="0" normalizeH="0" baseline="0" noProof="0" dirty="0">
              <a:ln>
                <a:noFill/>
              </a:ln>
              <a:solidFill>
                <a:prstClr val="black"/>
              </a:solidFill>
              <a:effectLst/>
              <a:uLnTx/>
              <a:uFillTx/>
              <a:latin typeface="Calibri" panose="020F0502020204030204"/>
              <a:ea typeface="Calibri"/>
              <a:cs typeface="Calibri"/>
            </a:endParaRPr>
          </a:p>
          <a:p>
            <a:pPr marL="571500" marR="0" lvl="0" indent="-571500" algn="l" defTabSz="914400" rtl="0" eaLnBrk="1" fontAlgn="auto" latinLnBrk="0" hangingPunct="1">
              <a:lnSpc>
                <a:spcPct val="90000"/>
              </a:lnSpc>
              <a:spcBef>
                <a:spcPts val="1000"/>
              </a:spcBef>
              <a:spcAft>
                <a:spcPts val="0"/>
              </a:spcAft>
              <a:buClrTx/>
              <a:buSzTx/>
              <a:buFont typeface="Wingdings" panose="020B0604020202020204" pitchFamily="34" charset="0"/>
              <a:buChar char="Ø"/>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rPr>
              <a:t>over time.</a:t>
            </a:r>
            <a:endParaRPr kumimoji="0" lang="en-US" sz="2800" b="0" i="0" u="none" strike="noStrike" kern="1200" cap="none" spc="0" normalizeH="0" baseline="0" noProof="0" dirty="0">
              <a:ln>
                <a:noFill/>
              </a:ln>
              <a:solidFill>
                <a:prstClr val="black"/>
              </a:solidFill>
              <a:effectLst/>
              <a:uLnTx/>
              <a:uFillTx/>
              <a:latin typeface="Calibri" panose="020F0502020204030204"/>
              <a:ea typeface="Calibri"/>
              <a:cs typeface="Calibri"/>
            </a:endParaRPr>
          </a:p>
          <a:p>
            <a:pPr marL="571500" marR="0" lvl="0" indent="-571500" algn="l" defTabSz="914400" rtl="0" eaLnBrk="1" fontAlgn="auto" latinLnBrk="0" hangingPunct="1">
              <a:lnSpc>
                <a:spcPct val="90000"/>
              </a:lnSpc>
              <a:spcBef>
                <a:spcPts val="1000"/>
              </a:spcBef>
              <a:spcAft>
                <a:spcPts val="0"/>
              </a:spcAft>
              <a:buClrTx/>
              <a:buSzTx/>
              <a:buFont typeface="Wingdings" panose="020B0604020202020204" pitchFamily="34" charset="0"/>
              <a:buChar char="Ø"/>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endParaRPr>
          </a:p>
        </p:txBody>
      </p:sp>
    </p:spTree>
    <p:extLst>
      <p:ext uri="{BB962C8B-B14F-4D97-AF65-F5344CB8AC3E}">
        <p14:creationId xmlns:p14="http://schemas.microsoft.com/office/powerpoint/2010/main" val="3161498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2FD64-E61C-568D-68A7-EC5C7C8370DE}"/>
            </a:ext>
          </a:extLst>
        </p:cNvPr>
        <p:cNvGrpSpPr/>
        <p:nvPr/>
      </p:nvGrpSpPr>
      <p:grpSpPr>
        <a:xfrm>
          <a:off x="0" y="0"/>
          <a:ext cx="0" cy="0"/>
          <a:chOff x="0" y="0"/>
          <a:chExt cx="0" cy="0"/>
        </a:xfrm>
      </p:grpSpPr>
      <p:pic>
        <p:nvPicPr>
          <p:cNvPr id="3" name="Picture 2" descr="A group of planets next to each other&#10;&#10;AI-generated content may be incorrect.">
            <a:extLst>
              <a:ext uri="{FF2B5EF4-FFF2-40B4-BE49-F238E27FC236}">
                <a16:creationId xmlns:a16="http://schemas.microsoft.com/office/drawing/2014/main" id="{BED18A3F-6004-EAD5-B5BF-D91581A7DAB5}"/>
              </a:ext>
            </a:extLst>
          </p:cNvPr>
          <p:cNvPicPr>
            <a:picLocks noChangeAspect="1"/>
          </p:cNvPicPr>
          <p:nvPr/>
        </p:nvPicPr>
        <p:blipFill>
          <a:blip r:embed="rId3"/>
          <a:srcRect l="1827" t="70" r="1732" b="3711"/>
          <a:stretch/>
        </p:blipFill>
        <p:spPr>
          <a:xfrm>
            <a:off x="1667" y="23200"/>
            <a:ext cx="12207442" cy="6833673"/>
          </a:xfrm>
          <a:prstGeom prst="rect">
            <a:avLst/>
          </a:prstGeom>
        </p:spPr>
      </p:pic>
      <p:sp>
        <p:nvSpPr>
          <p:cNvPr id="2" name="Title 1">
            <a:extLst>
              <a:ext uri="{FF2B5EF4-FFF2-40B4-BE49-F238E27FC236}">
                <a16:creationId xmlns:a16="http://schemas.microsoft.com/office/drawing/2014/main" id="{069AADB1-ADCD-9675-62A2-6BD09DB5D90A}"/>
              </a:ext>
            </a:extLst>
          </p:cNvPr>
          <p:cNvSpPr>
            <a:spLocks noGrp="1"/>
          </p:cNvSpPr>
          <p:nvPr>
            <p:ph type="title" idx="4294967295"/>
          </p:nvPr>
        </p:nvSpPr>
        <p:spPr>
          <a:xfrm>
            <a:off x="69993" y="23200"/>
            <a:ext cx="10892414" cy="968950"/>
          </a:xfrm>
        </p:spPr>
        <p:txBody>
          <a:bodyPr/>
          <a:lstStyle/>
          <a:p>
            <a:r>
              <a:rPr lang="en-US">
                <a:solidFill>
                  <a:schemeClr val="bg1"/>
                </a:solidFill>
                <a:latin typeface="Verdana"/>
                <a:ea typeface="Verdana"/>
              </a:rPr>
              <a:t>Okay, what do you mean by "large"</a:t>
            </a:r>
            <a:endParaRPr lang="en-US">
              <a:solidFill>
                <a:schemeClr val="bg1"/>
              </a:solidFill>
            </a:endParaRPr>
          </a:p>
        </p:txBody>
      </p:sp>
      <p:pic>
        <p:nvPicPr>
          <p:cNvPr id="9" name="Picture 8" descr="A book cover with a flamingo&#10;&#10;AI-generated content may be incorrect.">
            <a:extLst>
              <a:ext uri="{FF2B5EF4-FFF2-40B4-BE49-F238E27FC236}">
                <a16:creationId xmlns:a16="http://schemas.microsoft.com/office/drawing/2014/main" id="{584F13AF-63DA-0A6D-2138-E2D68F7C42D0}"/>
              </a:ext>
            </a:extLst>
          </p:cNvPr>
          <p:cNvPicPr>
            <a:picLocks noChangeAspect="1"/>
          </p:cNvPicPr>
          <p:nvPr/>
        </p:nvPicPr>
        <p:blipFill>
          <a:blip r:embed="rId4"/>
          <a:stretch>
            <a:fillRect/>
          </a:stretch>
        </p:blipFill>
        <p:spPr>
          <a:xfrm>
            <a:off x="3563784" y="1431634"/>
            <a:ext cx="2316940" cy="3069938"/>
          </a:xfrm>
          <a:prstGeom prst="rect">
            <a:avLst/>
          </a:prstGeom>
        </p:spPr>
      </p:pic>
      <p:cxnSp>
        <p:nvCxnSpPr>
          <p:cNvPr id="11" name="Connector: Curved 10">
            <a:extLst>
              <a:ext uri="{FF2B5EF4-FFF2-40B4-BE49-F238E27FC236}">
                <a16:creationId xmlns:a16="http://schemas.microsoft.com/office/drawing/2014/main" id="{42317CD8-D1FB-9889-48BD-150940A3A975}"/>
              </a:ext>
            </a:extLst>
          </p:cNvPr>
          <p:cNvCxnSpPr/>
          <p:nvPr/>
        </p:nvCxnSpPr>
        <p:spPr>
          <a:xfrm>
            <a:off x="9015848" y="4019550"/>
            <a:ext cx="402474" cy="1650422"/>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64170B3-D218-4E89-E24C-B7952B2E3D37}"/>
              </a:ext>
            </a:extLst>
          </p:cNvPr>
          <p:cNvSpPr txBox="1"/>
          <p:nvPr/>
        </p:nvSpPr>
        <p:spPr>
          <a:xfrm>
            <a:off x="8465126" y="2828059"/>
            <a:ext cx="139238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Calibri"/>
                <a:cs typeface="Calibri"/>
              </a:rPr>
              <a:t>The Apollo Guidance Computer's software</a:t>
            </a:r>
          </a:p>
        </p:txBody>
      </p:sp>
      <p:sp>
        <p:nvSpPr>
          <p:cNvPr id="19" name="TextBox 18">
            <a:extLst>
              <a:ext uri="{FF2B5EF4-FFF2-40B4-BE49-F238E27FC236}">
                <a16:creationId xmlns:a16="http://schemas.microsoft.com/office/drawing/2014/main" id="{48442A52-38C9-DDB4-9F6D-40D7FB046AA0}"/>
              </a:ext>
            </a:extLst>
          </p:cNvPr>
          <p:cNvSpPr txBox="1"/>
          <p:nvPr/>
        </p:nvSpPr>
        <p:spPr>
          <a:xfrm>
            <a:off x="10543309" y="4161559"/>
            <a:ext cx="167813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Calibri"/>
                <a:cs typeface="Calibri"/>
              </a:rPr>
              <a:t>Your 4-person project in this class</a:t>
            </a:r>
          </a:p>
        </p:txBody>
      </p:sp>
      <p:cxnSp>
        <p:nvCxnSpPr>
          <p:cNvPr id="24" name="Connector: Curved 23">
            <a:extLst>
              <a:ext uri="{FF2B5EF4-FFF2-40B4-BE49-F238E27FC236}">
                <a16:creationId xmlns:a16="http://schemas.microsoft.com/office/drawing/2014/main" id="{9B4DD63A-17A5-1E2C-4F50-0D7B059A6265}"/>
              </a:ext>
            </a:extLst>
          </p:cNvPr>
          <p:cNvCxnSpPr>
            <a:cxnSpLocks/>
          </p:cNvCxnSpPr>
          <p:nvPr/>
        </p:nvCxnSpPr>
        <p:spPr>
          <a:xfrm flipH="1">
            <a:off x="9669435" y="4850822"/>
            <a:ext cx="887729" cy="1633103"/>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4060560-42C5-E3BC-2C0F-B12BE499BCD5}"/>
              </a:ext>
            </a:extLst>
          </p:cNvPr>
          <p:cNvSpPr txBox="1"/>
          <p:nvPr/>
        </p:nvSpPr>
        <p:spPr>
          <a:xfrm>
            <a:off x="10266217" y="2966603"/>
            <a:ext cx="139238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Calibri"/>
                <a:cs typeface="Calibri"/>
              </a:rPr>
              <a:t>Almost any pre-series-B startup</a:t>
            </a:r>
          </a:p>
        </p:txBody>
      </p:sp>
      <p:cxnSp>
        <p:nvCxnSpPr>
          <p:cNvPr id="31" name="Connector: Curved 30">
            <a:extLst>
              <a:ext uri="{FF2B5EF4-FFF2-40B4-BE49-F238E27FC236}">
                <a16:creationId xmlns:a16="http://schemas.microsoft.com/office/drawing/2014/main" id="{18DD0B0E-BD39-164C-33FB-6F45CCD5ED7C}"/>
              </a:ext>
            </a:extLst>
          </p:cNvPr>
          <p:cNvCxnSpPr>
            <a:cxnSpLocks/>
          </p:cNvCxnSpPr>
          <p:nvPr/>
        </p:nvCxnSpPr>
        <p:spPr>
          <a:xfrm flipH="1">
            <a:off x="9669434" y="3551958"/>
            <a:ext cx="601980" cy="2732807"/>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ED7EFAB-6623-73AA-2360-5AA1B0C950B3}"/>
              </a:ext>
            </a:extLst>
          </p:cNvPr>
          <p:cNvSpPr txBox="1"/>
          <p:nvPr/>
        </p:nvSpPr>
        <p:spPr>
          <a:xfrm>
            <a:off x="0" y="6483925"/>
            <a:ext cx="57473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panose="020F0502020204030204"/>
                <a:ea typeface="Calibri"/>
                <a:cs typeface="Calibri"/>
              </a:rPr>
              <a:t>(image from “The Scale of Space” on KWIT, March 2018)</a:t>
            </a:r>
            <a:endParaRPr kumimoji="0" lang="en-US" sz="18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endParaRPr>
          </a:p>
        </p:txBody>
      </p:sp>
    </p:spTree>
    <p:extLst>
      <p:ext uri="{BB962C8B-B14F-4D97-AF65-F5344CB8AC3E}">
        <p14:creationId xmlns:p14="http://schemas.microsoft.com/office/powerpoint/2010/main" val="25388349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oftware Engineering is about People"/>
          <p:cNvSpPr txBox="1">
            <a:spLocks noGrp="1"/>
          </p:cNvSpPr>
          <p:nvPr>
            <p:ph type="title"/>
          </p:nvPr>
        </p:nvSpPr>
        <p:spPr>
          <a:prstGeom prst="rect">
            <a:avLst/>
          </a:prstGeom>
        </p:spPr>
        <p:txBody>
          <a:bodyPr>
            <a:normAutofit/>
          </a:bodyPr>
          <a:lstStyle/>
          <a:p>
            <a:r>
              <a:rPr lang="en-US" sz="3600" dirty="0"/>
              <a:t>Problem #1: Programs need to be read by people</a:t>
            </a:r>
            <a:endParaRPr sz="3600" dirty="0"/>
          </a:p>
        </p:txBody>
      </p:sp>
      <p:sp>
        <p:nvSpPr>
          <p:cNvPr id="216" name="“Any fool can write code that a computer can understand. Good programmers write code that humans can understand”"/>
          <p:cNvSpPr txBox="1"/>
          <p:nvPr/>
        </p:nvSpPr>
        <p:spPr>
          <a:xfrm>
            <a:off x="336513" y="2028490"/>
            <a:ext cx="8088654" cy="22672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marL="638923" indent="-469900" algn="l">
              <a:lnSpc>
                <a:spcPct val="90000"/>
              </a:lnSpc>
              <a:defRPr sz="8500" spc="-170">
                <a:solidFill>
                  <a:srgbClr val="000000"/>
                </a:solidFill>
                <a:latin typeface="Helvetica Neue Medium"/>
                <a:ea typeface="Helvetica Neue Medium"/>
                <a:cs typeface="Helvetica Neue Medium"/>
                <a:sym typeface="Helvetica Neue Medium"/>
              </a:defRPr>
            </a:lvl1pPr>
          </a:lstStyle>
          <a:p>
            <a:r>
              <a:rPr sz="4000" dirty="0"/>
              <a:t>“</a:t>
            </a:r>
            <a:r>
              <a:rPr sz="4000" dirty="0">
                <a:latin typeface="+mn-lt"/>
              </a:rPr>
              <a:t>Any fool can write code that a computer can understand. Good programmers write code that humans can understand</a:t>
            </a:r>
            <a:r>
              <a:rPr sz="4000" dirty="0"/>
              <a:t>”</a:t>
            </a:r>
          </a:p>
        </p:txBody>
      </p:sp>
      <p:sp>
        <p:nvSpPr>
          <p:cNvPr id="217" name="- Martin Fowler"/>
          <p:cNvSpPr txBox="1"/>
          <p:nvPr/>
        </p:nvSpPr>
        <p:spPr>
          <a:xfrm>
            <a:off x="6420139" y="4515634"/>
            <a:ext cx="1588512"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defTabSz="825500">
              <a:defRPr sz="3600" b="1">
                <a:solidFill>
                  <a:srgbClr val="000000"/>
                </a:solidFill>
              </a:defRPr>
            </a:lvl1pPr>
          </a:lstStyle>
          <a:p>
            <a:r>
              <a:rPr sz="1800" dirty="0"/>
              <a:t> - Martin Fowler</a:t>
            </a:r>
          </a:p>
        </p:txBody>
      </p:sp>
      <p:pic>
        <p:nvPicPr>
          <p:cNvPr id="218" name="1920px-Webysther_20150414193208_-_Martin_Fowler.jpg" descr="1920px-Webysther_20150414193208_-_Martin_Fowler.jpg"/>
          <p:cNvPicPr>
            <a:picLocks noChangeAspect="1"/>
          </p:cNvPicPr>
          <p:nvPr/>
        </p:nvPicPr>
        <p:blipFill>
          <a:blip r:embed="rId3"/>
          <a:stretch>
            <a:fillRect/>
          </a:stretch>
        </p:blipFill>
        <p:spPr>
          <a:xfrm>
            <a:off x="8364837" y="1932221"/>
            <a:ext cx="3270776" cy="4361034"/>
          </a:xfrm>
          <a:prstGeom prst="rect">
            <a:avLst/>
          </a:prstGeom>
          <a:ln w="12700">
            <a:miter lim="400000"/>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00"/>
        </a:solidFill>
      </a:spPr>
      <a:bodyPr rtlCol="0" anchor="ctr"/>
      <a:lstStyle>
        <a:defPPr algn="ctr">
          <a:defRPr sz="2400" dirty="0" smtClean="0">
            <a:solidFill>
              <a:sysClr val="windowText" lastClr="0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893ce20-a697-4fd6-a4da-14011f6a471d}" enabled="1" method="Privileged" siteId="{a8eec281-aaa3-4dae-ac9b-9a398b9215e7}" removed="0"/>
</clbl:labelList>
</file>

<file path=docProps/app.xml><?xml version="1.0" encoding="utf-8"?>
<Properties xmlns="http://schemas.openxmlformats.org/officeDocument/2006/extended-properties" xmlns:vt="http://schemas.openxmlformats.org/officeDocument/2006/docPropsVTypes">
  <TotalTime>14753</TotalTime>
  <Words>3181</Words>
  <Application>Microsoft Macintosh PowerPoint</Application>
  <PresentationFormat>Widescreen</PresentationFormat>
  <Paragraphs>358</Paragraphs>
  <Slides>37</Slides>
  <Notes>26</Notes>
  <HiddenSlides>5</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Helvetica Neue</vt:lpstr>
      <vt:lpstr>Verdana</vt:lpstr>
      <vt:lpstr>Wingdings</vt:lpstr>
      <vt:lpstr>Office Theme</vt:lpstr>
      <vt:lpstr>CS 4530: Fundamentals of Software Engineering Module 1.1 Course Introduction</vt:lpstr>
      <vt:lpstr>Instructors</vt:lpstr>
      <vt:lpstr>Teaching Assistants</vt:lpstr>
      <vt:lpstr>Learning Objectives for this Lesson</vt:lpstr>
      <vt:lpstr>What does it mean to make software... engineering? </vt:lpstr>
      <vt:lpstr>Origins of "software engineering"</vt:lpstr>
      <vt:lpstr>Goal: to make software an engineering discipline</vt:lpstr>
      <vt:lpstr>Okay, what do you mean by "large"</vt:lpstr>
      <vt:lpstr>Problem #1: Programs need to be read by people</vt:lpstr>
      <vt:lpstr>Problem #2: People need to talk to each other</vt:lpstr>
      <vt:lpstr>So, software engineering must encompass:</vt:lpstr>
      <vt:lpstr>The course will cover</vt:lpstr>
      <vt:lpstr>Think of {your software’s} design at three scales</vt:lpstr>
      <vt:lpstr>So, software engineering must encompass:</vt:lpstr>
      <vt:lpstr>So, software engineering must encompass:</vt:lpstr>
      <vt:lpstr>Not unique to software engineering!</vt:lpstr>
      <vt:lpstr>Not unique to software engineering!</vt:lpstr>
      <vt:lpstr>Not unique to software engineering!</vt:lpstr>
      <vt:lpstr>Not unique to software engineering!</vt:lpstr>
      <vt:lpstr>Learning Objectives for this course:</vt:lpstr>
      <vt:lpstr>The course will be delivered through:</vt:lpstr>
      <vt:lpstr>Course Mechanics:  Lectures and Attendance</vt:lpstr>
      <vt:lpstr>Course Deliverables</vt:lpstr>
      <vt:lpstr>Course Requirements</vt:lpstr>
      <vt:lpstr>Technology</vt:lpstr>
      <vt:lpstr>Welcome to the Game Nite team!</vt:lpstr>
      <vt:lpstr>Welcome to the Game Nite team!</vt:lpstr>
      <vt:lpstr>Grade Appeal Policy</vt:lpstr>
      <vt:lpstr>Late Policy</vt:lpstr>
      <vt:lpstr>Academic Integrity (1)</vt:lpstr>
      <vt:lpstr>Academic Integrity (2)</vt:lpstr>
      <vt:lpstr>Academic Integrity &amp; LLM-based Tools</vt:lpstr>
      <vt:lpstr>Academic Integrity &amp; LLM-based Tools</vt:lpstr>
      <vt:lpstr>Academic Integrity &amp; LLM-based Tools</vt:lpstr>
      <vt:lpstr>Academic Integrity &amp; LLM-based Tools</vt:lpstr>
      <vt:lpstr>Communication</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Simmons, Rob</cp:lastModifiedBy>
  <cp:revision>99</cp:revision>
  <dcterms:created xsi:type="dcterms:W3CDTF">2021-01-07T15:19:22Z</dcterms:created>
  <dcterms:modified xsi:type="dcterms:W3CDTF">2025-12-29T20:43:29Z</dcterms:modified>
</cp:coreProperties>
</file>